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2" r:id="rId3"/>
    <p:sldId id="315" r:id="rId4"/>
    <p:sldId id="314" r:id="rId5"/>
    <p:sldId id="312" r:id="rId6"/>
    <p:sldId id="313" r:id="rId7"/>
    <p:sldId id="316" r:id="rId8"/>
    <p:sldId id="259" r:id="rId9"/>
    <p:sldId id="258" r:id="rId10"/>
    <p:sldId id="278" r:id="rId11"/>
    <p:sldId id="317" r:id="rId12"/>
    <p:sldId id="320" r:id="rId13"/>
    <p:sldId id="261" r:id="rId14"/>
    <p:sldId id="321" r:id="rId15"/>
    <p:sldId id="322" r:id="rId16"/>
    <p:sldId id="262" r:id="rId17"/>
    <p:sldId id="263" r:id="rId18"/>
    <p:sldId id="265" r:id="rId19"/>
    <p:sldId id="266" r:id="rId20"/>
    <p:sldId id="267" r:id="rId21"/>
    <p:sldId id="268" r:id="rId22"/>
    <p:sldId id="319" r:id="rId23"/>
    <p:sldId id="280" r:id="rId24"/>
    <p:sldId id="281" r:id="rId25"/>
    <p:sldId id="274" r:id="rId26"/>
    <p:sldId id="271" r:id="rId27"/>
    <p:sldId id="272" r:id="rId28"/>
    <p:sldId id="275" r:id="rId29"/>
    <p:sldId id="276" r:id="rId30"/>
    <p:sldId id="326" r:id="rId31"/>
    <p:sldId id="297" r:id="rId32"/>
    <p:sldId id="327" r:id="rId33"/>
    <p:sldId id="299" r:id="rId34"/>
    <p:sldId id="279" r:id="rId35"/>
    <p:sldId id="323" r:id="rId36"/>
    <p:sldId id="324" r:id="rId37"/>
    <p:sldId id="283" r:id="rId38"/>
    <p:sldId id="285" r:id="rId39"/>
    <p:sldId id="328" r:id="rId40"/>
    <p:sldId id="287" r:id="rId41"/>
    <p:sldId id="325" r:id="rId42"/>
    <p:sldId id="301" r:id="rId43"/>
    <p:sldId id="286" r:id="rId44"/>
    <p:sldId id="288" r:id="rId45"/>
    <p:sldId id="289" r:id="rId46"/>
    <p:sldId id="303" r:id="rId47"/>
    <p:sldId id="304" r:id="rId48"/>
    <p:sldId id="305" r:id="rId49"/>
    <p:sldId id="306" r:id="rId50"/>
    <p:sldId id="308" r:id="rId51"/>
    <p:sldId id="309" r:id="rId52"/>
    <p:sldId id="294" r:id="rId53"/>
    <p:sldId id="310" r:id="rId54"/>
    <p:sldId id="311" r:id="rId55"/>
    <p:sldId id="295" r:id="rId56"/>
    <p:sldId id="293" r:id="rId57"/>
    <p:sldId id="291" r:id="rId58"/>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17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0FB961E5-4FE1-2B4A-AD47-B7B0571EBBC7}" type="datetimeFigureOut">
              <a:rPr lang="sv-SE" smtClean="0"/>
              <a:t>2014-10-26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145876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FB961E5-4FE1-2B4A-AD47-B7B0571EBBC7}" type="datetimeFigureOut">
              <a:rPr lang="sv-SE" smtClean="0"/>
              <a:t>2014-10-26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360648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FB961E5-4FE1-2B4A-AD47-B7B0571EBBC7}" type="datetimeFigureOut">
              <a:rPr lang="sv-SE" smtClean="0"/>
              <a:t>2014-10-26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401800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FB961E5-4FE1-2B4A-AD47-B7B0571EBBC7}" type="datetimeFigureOut">
              <a:rPr lang="sv-SE" smtClean="0"/>
              <a:t>2014-10-26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311499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0FB961E5-4FE1-2B4A-AD47-B7B0571EBBC7}" type="datetimeFigureOut">
              <a:rPr lang="sv-SE" smtClean="0"/>
              <a:t>2014-10-26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4106037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FB961E5-4FE1-2B4A-AD47-B7B0571EBBC7}" type="datetimeFigureOut">
              <a:rPr lang="sv-SE" smtClean="0"/>
              <a:t>2014-10-26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338500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FB961E5-4FE1-2B4A-AD47-B7B0571EBBC7}" type="datetimeFigureOut">
              <a:rPr lang="sv-SE" smtClean="0"/>
              <a:t>2014-10-26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2511789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0FB961E5-4FE1-2B4A-AD47-B7B0571EBBC7}" type="datetimeFigureOut">
              <a:rPr lang="sv-SE" smtClean="0"/>
              <a:t>2014-10-26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39033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FB961E5-4FE1-2B4A-AD47-B7B0571EBBC7}" type="datetimeFigureOut">
              <a:rPr lang="sv-SE" smtClean="0"/>
              <a:t>2014-10-26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385317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FB961E5-4FE1-2B4A-AD47-B7B0571EBBC7}" type="datetimeFigureOut">
              <a:rPr lang="sv-SE" smtClean="0"/>
              <a:t>2014-10-26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243444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FB961E5-4FE1-2B4A-AD47-B7B0571EBBC7}" type="datetimeFigureOut">
              <a:rPr lang="sv-SE" smtClean="0"/>
              <a:t>2014-10-26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3B4BD64-DFEE-7F47-89A1-40C5BFB6E878}" type="slidenum">
              <a:rPr lang="sv-SE" smtClean="0"/>
              <a:t>‹Nr.›</a:t>
            </a:fld>
            <a:endParaRPr lang="sv-SE"/>
          </a:p>
        </p:txBody>
      </p:sp>
    </p:spTree>
    <p:extLst>
      <p:ext uri="{BB962C8B-B14F-4D97-AF65-F5344CB8AC3E}">
        <p14:creationId xmlns:p14="http://schemas.microsoft.com/office/powerpoint/2010/main" val="11969543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961E5-4FE1-2B4A-AD47-B7B0571EBBC7}" type="datetimeFigureOut">
              <a:rPr lang="sv-SE" smtClean="0"/>
              <a:t>2014-10-26</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4BD64-DFEE-7F47-89A1-40C5BFB6E878}" type="slidenum">
              <a:rPr lang="sv-SE" smtClean="0"/>
              <a:t>‹Nr.›</a:t>
            </a:fld>
            <a:endParaRPr lang="sv-SE"/>
          </a:p>
        </p:txBody>
      </p:sp>
    </p:spTree>
    <p:extLst>
      <p:ext uri="{BB962C8B-B14F-4D97-AF65-F5344CB8AC3E}">
        <p14:creationId xmlns:p14="http://schemas.microsoft.com/office/powerpoint/2010/main" val="136394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Lidandets Problem</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358261843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Logiska forts..</a:t>
            </a:r>
            <a:endParaRPr lang="sv-SE" dirty="0"/>
          </a:p>
        </p:txBody>
      </p:sp>
      <p:sp>
        <p:nvSpPr>
          <p:cNvPr id="3" name="Platshållare för innehåll 2"/>
          <p:cNvSpPr>
            <a:spLocks noGrp="1"/>
          </p:cNvSpPr>
          <p:nvPr>
            <p:ph idx="1"/>
          </p:nvPr>
        </p:nvSpPr>
        <p:spPr/>
        <p:txBody>
          <a:bodyPr>
            <a:normAutofit fontScale="77500" lnSpcReduction="20000"/>
          </a:bodyPr>
          <a:lstStyle/>
          <a:p>
            <a:pPr marL="514350" indent="-514350">
              <a:buAutoNum type="arabicPeriod"/>
            </a:pPr>
            <a:r>
              <a:rPr lang="sv-SE" dirty="0" smtClean="0"/>
              <a:t>”Om Gud existerar, då är han allsmäktig, allvetande och moraliskt perfekt.</a:t>
            </a:r>
          </a:p>
          <a:p>
            <a:pPr marL="514350" indent="-514350">
              <a:buAutoNum type="arabicPeriod"/>
            </a:pPr>
            <a:r>
              <a:rPr lang="sv-SE" dirty="0" smtClean="0"/>
              <a:t>Om Gud är allsmäktig, då har han makt att utrota all ondska. </a:t>
            </a:r>
          </a:p>
          <a:p>
            <a:pPr marL="514350" indent="-514350">
              <a:buAutoNum type="arabicPeriod"/>
            </a:pPr>
            <a:r>
              <a:rPr lang="sv-SE" dirty="0" smtClean="0"/>
              <a:t>Om Gud är allvetande, då vet han om att ondska existerar</a:t>
            </a:r>
            <a:endParaRPr lang="sv-SE" dirty="0"/>
          </a:p>
          <a:p>
            <a:pPr marL="514350" indent="-514350">
              <a:buAutoNum type="arabicPeriod"/>
            </a:pPr>
            <a:r>
              <a:rPr lang="sv-SE" dirty="0" smtClean="0"/>
              <a:t>Om Gud är moraliskt perfekt då vill han utrota all ondska.</a:t>
            </a:r>
          </a:p>
          <a:p>
            <a:pPr marL="514350" indent="-514350">
              <a:buAutoNum type="arabicPeriod"/>
            </a:pPr>
            <a:r>
              <a:rPr lang="sv-SE" dirty="0" smtClean="0"/>
              <a:t>Ondska existerar.</a:t>
            </a:r>
          </a:p>
          <a:p>
            <a:pPr marL="514350" indent="-514350">
              <a:buAutoNum type="arabicPeriod"/>
            </a:pPr>
            <a:r>
              <a:rPr lang="sv-SE" dirty="0" smtClean="0"/>
              <a:t>Om ondska och Gud existerar då har Gud antingen inte makten, viljan eller kunskapen som behövs för att utrota ondskan.</a:t>
            </a:r>
            <a:endParaRPr lang="sv-SE" dirty="0"/>
          </a:p>
          <a:p>
            <a:pPr marL="514350" indent="-514350">
              <a:buAutoNum type="arabicPeriod"/>
            </a:pPr>
            <a:r>
              <a:rPr lang="sv-SE" dirty="0" smtClean="0"/>
              <a:t>Alltså existerar inte Gud.” -(M. </a:t>
            </a:r>
            <a:r>
              <a:rPr lang="sv-SE" dirty="0" err="1" smtClean="0"/>
              <a:t>Tooley</a:t>
            </a:r>
            <a:r>
              <a:rPr lang="sv-SE" dirty="0" smtClean="0"/>
              <a:t>)</a:t>
            </a:r>
            <a:endParaRPr lang="sv-SE" dirty="0"/>
          </a:p>
        </p:txBody>
      </p:sp>
    </p:spTree>
    <p:extLst>
      <p:ext uri="{BB962C8B-B14F-4D97-AF65-F5344CB8AC3E}">
        <p14:creationId xmlns:p14="http://schemas.microsoft.com/office/powerpoint/2010/main" val="23405248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Gemensamt för alla logiska formulering är just att de menar att Gud å ena sidan och lidande och andra sidan är </a:t>
            </a:r>
            <a:r>
              <a:rPr lang="sv-SE" i="1" dirty="0" smtClean="0"/>
              <a:t>logiskt oförenliga</a:t>
            </a:r>
            <a:r>
              <a:rPr lang="sv-SE" dirty="0" smtClean="0"/>
              <a:t>.</a:t>
            </a:r>
            <a:endParaRPr lang="sv-SE" dirty="0"/>
          </a:p>
        </p:txBody>
      </p:sp>
    </p:spTree>
    <p:extLst>
      <p:ext uri="{BB962C8B-B14F-4D97-AF65-F5344CB8AC3E}">
        <p14:creationId xmlns:p14="http://schemas.microsoft.com/office/powerpoint/2010/main" val="21040964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Plantingas</a:t>
            </a:r>
            <a:r>
              <a:rPr lang="sv-SE" dirty="0" smtClean="0"/>
              <a:t> logiska lösning</a:t>
            </a:r>
            <a:endParaRPr lang="sv-SE" dirty="0"/>
          </a:p>
        </p:txBody>
      </p:sp>
      <p:sp>
        <p:nvSpPr>
          <p:cNvPr id="3" name="Platshållare för innehåll 2"/>
          <p:cNvSpPr>
            <a:spLocks noGrp="1"/>
          </p:cNvSpPr>
          <p:nvPr>
            <p:ph idx="1"/>
          </p:nvPr>
        </p:nvSpPr>
        <p:spPr/>
        <p:txBody>
          <a:bodyPr/>
          <a:lstStyle/>
          <a:p>
            <a:r>
              <a:rPr lang="sv-SE" dirty="0" err="1" smtClean="0"/>
              <a:t>Plantinga</a:t>
            </a:r>
            <a:r>
              <a:rPr lang="sv-SE" dirty="0" smtClean="0"/>
              <a:t> invänder mot</a:t>
            </a:r>
          </a:p>
          <a:p>
            <a:pPr>
              <a:buFontTx/>
              <a:buChar char="-"/>
            </a:pPr>
            <a:r>
              <a:rPr lang="sv-SE" dirty="0" smtClean="0"/>
              <a:t>”Om </a:t>
            </a:r>
            <a:r>
              <a:rPr lang="sv-SE" dirty="0"/>
              <a:t>Gud är moraliskt perfekt då vill han utrota all ondska</a:t>
            </a:r>
            <a:r>
              <a:rPr lang="sv-SE" dirty="0" smtClean="0"/>
              <a:t>.”</a:t>
            </a:r>
          </a:p>
          <a:p>
            <a:pPr marL="0" indent="0">
              <a:buNone/>
            </a:pPr>
            <a:r>
              <a:rPr lang="sv-SE" dirty="0" smtClean="0"/>
              <a:t>Och mot</a:t>
            </a:r>
          </a:p>
          <a:p>
            <a:pPr marL="0" indent="0">
              <a:buNone/>
            </a:pPr>
            <a:r>
              <a:rPr lang="sv-SE" dirty="0" smtClean="0"/>
              <a:t>- ”Om </a:t>
            </a:r>
            <a:r>
              <a:rPr lang="sv-SE" dirty="0"/>
              <a:t>Gud är allsmäktig, då har han makt att utrota all ondska</a:t>
            </a:r>
            <a:r>
              <a:rPr lang="sv-SE" dirty="0" smtClean="0"/>
              <a:t>.” </a:t>
            </a:r>
            <a:endParaRPr lang="sv-SE" dirty="0"/>
          </a:p>
          <a:p>
            <a:pPr marL="0" indent="0">
              <a:buNone/>
            </a:pPr>
            <a:endParaRPr lang="sv-SE" dirty="0"/>
          </a:p>
          <a:p>
            <a:pPr marL="0" indent="0">
              <a:buNone/>
            </a:pPr>
            <a:endParaRPr lang="sv-SE" dirty="0"/>
          </a:p>
        </p:txBody>
      </p:sp>
    </p:spTree>
    <p:extLst>
      <p:ext uri="{BB962C8B-B14F-4D97-AF65-F5344CB8AC3E}">
        <p14:creationId xmlns:p14="http://schemas.microsoft.com/office/powerpoint/2010/main" val="1711702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Hur kan vi svara på en logisk formulering?</a:t>
            </a:r>
            <a:endParaRPr lang="sv-SE" dirty="0"/>
          </a:p>
        </p:txBody>
      </p:sp>
      <p:sp>
        <p:nvSpPr>
          <p:cNvPr id="3" name="Platshållare för innehåll 2"/>
          <p:cNvSpPr>
            <a:spLocks noGrp="1"/>
          </p:cNvSpPr>
          <p:nvPr>
            <p:ph idx="1"/>
          </p:nvPr>
        </p:nvSpPr>
        <p:spPr/>
        <p:txBody>
          <a:bodyPr/>
          <a:lstStyle/>
          <a:p>
            <a:pPr>
              <a:buFontTx/>
              <a:buChar char="-"/>
            </a:pPr>
            <a:r>
              <a:rPr lang="sv-SE" dirty="0" smtClean="0"/>
              <a:t>Två steg i </a:t>
            </a:r>
            <a:r>
              <a:rPr lang="sv-SE" dirty="0" err="1" smtClean="0"/>
              <a:t>Plantingas</a:t>
            </a:r>
            <a:r>
              <a:rPr lang="sv-SE" dirty="0" smtClean="0"/>
              <a:t> lösning av problemet:</a:t>
            </a:r>
          </a:p>
          <a:p>
            <a:pPr>
              <a:buFontTx/>
              <a:buChar char="-"/>
            </a:pPr>
            <a:r>
              <a:rPr lang="sv-SE" dirty="0" smtClean="0"/>
              <a:t>För det första: Det kan finnas goda omständigheter som är omöjliga att skapa utan att tillåta lidande. Omständigheter som väger upp för lidande. </a:t>
            </a:r>
          </a:p>
          <a:p>
            <a:pPr>
              <a:buFontTx/>
              <a:buChar char="-"/>
            </a:pPr>
            <a:r>
              <a:rPr lang="sv-SE" dirty="0" smtClean="0"/>
              <a:t>För det andra är det logiskt möjligt att det finns vissa gränser för vad ett allsmäktigt väsen kan skapa.</a:t>
            </a:r>
          </a:p>
        </p:txBody>
      </p:sp>
    </p:spTree>
    <p:extLst>
      <p:ext uri="{BB962C8B-B14F-4D97-AF65-F5344CB8AC3E}">
        <p14:creationId xmlns:p14="http://schemas.microsoft.com/office/powerpoint/2010/main" val="407427603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Plantingas</a:t>
            </a:r>
            <a:r>
              <a:rPr lang="sv-SE" dirty="0" smtClean="0"/>
              <a:t> lösning</a:t>
            </a:r>
            <a:endParaRPr lang="sv-SE" dirty="0"/>
          </a:p>
        </p:txBody>
      </p:sp>
      <p:sp>
        <p:nvSpPr>
          <p:cNvPr id="3" name="Platshållare för innehåll 2"/>
          <p:cNvSpPr>
            <a:spLocks noGrp="1"/>
          </p:cNvSpPr>
          <p:nvPr>
            <p:ph idx="1"/>
          </p:nvPr>
        </p:nvSpPr>
        <p:spPr/>
        <p:txBody>
          <a:bodyPr>
            <a:normAutofit fontScale="92500"/>
          </a:bodyPr>
          <a:lstStyle/>
          <a:p>
            <a:r>
              <a:rPr lang="sv-SE" dirty="0" err="1" smtClean="0"/>
              <a:t>Plantinga</a:t>
            </a:r>
            <a:r>
              <a:rPr lang="sv-SE" dirty="0" smtClean="0"/>
              <a:t> föreslår att moralisk frihet kan vara en sådan omständighet som är omöjlig att skapa utan att tillåta moralisk ondska (och därmed lidande).</a:t>
            </a:r>
          </a:p>
          <a:p>
            <a:r>
              <a:rPr lang="sv-SE" dirty="0" smtClean="0"/>
              <a:t>Alltså, det är logiskt möjligt att Gud skattar moralisk frihet så till den grad att han anser den väga upp för ondskan och lidandet i världen. </a:t>
            </a:r>
          </a:p>
          <a:p>
            <a:r>
              <a:rPr lang="sv-SE" dirty="0" smtClean="0"/>
              <a:t>En värld med fira moraliska väsen är bättre än en värld med moraliskt lydiga robotar. </a:t>
            </a:r>
          </a:p>
        </p:txBody>
      </p:sp>
    </p:spTree>
    <p:extLst>
      <p:ext uri="{BB962C8B-B14F-4D97-AF65-F5344CB8AC3E}">
        <p14:creationId xmlns:p14="http://schemas.microsoft.com/office/powerpoint/2010/main" val="34234521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err="1" smtClean="0"/>
              <a:t>Plantinga</a:t>
            </a:r>
            <a:r>
              <a:rPr lang="sv-SE" dirty="0" smtClean="0"/>
              <a:t> menar att moralisk frihet förutsätter frihet att göra gott och frihet att göra ont. </a:t>
            </a:r>
          </a:p>
          <a:p>
            <a:r>
              <a:rPr lang="sv-SE" dirty="0" smtClean="0"/>
              <a:t>Men hur blir det då med Guds allmakt?</a:t>
            </a:r>
            <a:endParaRPr lang="sv-SE" dirty="0"/>
          </a:p>
        </p:txBody>
      </p:sp>
    </p:spTree>
    <p:extLst>
      <p:ext uri="{BB962C8B-B14F-4D97-AF65-F5344CB8AC3E}">
        <p14:creationId xmlns:p14="http://schemas.microsoft.com/office/powerpoint/2010/main" val="2825127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a:bodyPr>
          <a:lstStyle/>
          <a:p>
            <a:r>
              <a:rPr lang="sv-SE" dirty="0" smtClean="0"/>
              <a:t>Detta för oss till </a:t>
            </a:r>
            <a:r>
              <a:rPr lang="sv-SE" dirty="0" err="1" smtClean="0"/>
              <a:t>Plantingas</a:t>
            </a:r>
            <a:r>
              <a:rPr lang="sv-SE" dirty="0" smtClean="0"/>
              <a:t> </a:t>
            </a:r>
            <a:r>
              <a:rPr lang="sv-SE" i="1" dirty="0" smtClean="0"/>
              <a:t>andra</a:t>
            </a:r>
            <a:r>
              <a:rPr lang="sv-SE" dirty="0" smtClean="0"/>
              <a:t> invändning mot en logisk formulering av lidandets problem, nämligen: att det kan vara logiskt möjligt </a:t>
            </a:r>
            <a:r>
              <a:rPr lang="sv-SE" b="1" dirty="0" smtClean="0"/>
              <a:t>att det finns omständigheter som inte ett allsmäktigt väsen kan frambringa. </a:t>
            </a:r>
          </a:p>
          <a:p>
            <a:pPr marL="514350" indent="-514350">
              <a:buAutoNum type="arabicPeriod"/>
            </a:pPr>
            <a:endParaRPr lang="sv-SE" dirty="0"/>
          </a:p>
        </p:txBody>
      </p:sp>
    </p:spTree>
    <p:extLst>
      <p:ext uri="{BB962C8B-B14F-4D97-AF65-F5344CB8AC3E}">
        <p14:creationId xmlns:p14="http://schemas.microsoft.com/office/powerpoint/2010/main" val="31763640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Guds allsmäktighet</a:t>
            </a:r>
            <a:endParaRPr lang="sv-SE" dirty="0"/>
          </a:p>
        </p:txBody>
      </p:sp>
      <p:sp>
        <p:nvSpPr>
          <p:cNvPr id="3" name="Platshållare för innehåll 2"/>
          <p:cNvSpPr>
            <a:spLocks noGrp="1"/>
          </p:cNvSpPr>
          <p:nvPr>
            <p:ph idx="1"/>
          </p:nvPr>
        </p:nvSpPr>
        <p:spPr/>
        <p:txBody>
          <a:bodyPr/>
          <a:lstStyle/>
          <a:p>
            <a:pPr marL="0" indent="0">
              <a:buNone/>
            </a:pPr>
            <a:r>
              <a:rPr lang="sv-SE" dirty="0" err="1" smtClean="0"/>
              <a:t>Plantinga</a:t>
            </a:r>
            <a:r>
              <a:rPr lang="sv-SE" dirty="0" smtClean="0"/>
              <a:t> menar att det är ingen begränsning av Guds allmakt att han inte kan frambringa logiskt oförenliga omständigheter. </a:t>
            </a:r>
          </a:p>
        </p:txBody>
      </p:sp>
    </p:spTree>
    <p:extLst>
      <p:ext uri="{BB962C8B-B14F-4D97-AF65-F5344CB8AC3E}">
        <p14:creationId xmlns:p14="http://schemas.microsoft.com/office/powerpoint/2010/main" val="404159702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Exempelvis: </a:t>
            </a:r>
          </a:p>
          <a:p>
            <a:pPr>
              <a:buFontTx/>
              <a:buChar char="-"/>
            </a:pPr>
            <a:r>
              <a:rPr lang="sv-SE" dirty="0" smtClean="0"/>
              <a:t>Gud kan inte skapa en fyrkantig cirkel. </a:t>
            </a:r>
          </a:p>
          <a:p>
            <a:pPr>
              <a:buFontTx/>
              <a:buChar char="-"/>
            </a:pPr>
            <a:r>
              <a:rPr lang="sv-SE" dirty="0" smtClean="0"/>
              <a:t>Han kan inte skapa en gift ungkarl. </a:t>
            </a:r>
          </a:p>
          <a:p>
            <a:pPr>
              <a:buFontTx/>
              <a:buChar char="-"/>
            </a:pPr>
            <a:r>
              <a:rPr lang="sv-SE" dirty="0" smtClean="0"/>
              <a:t>Eller ett ensambarn med 10 syskon. </a:t>
            </a:r>
          </a:p>
          <a:p>
            <a:pPr marL="0" indent="0">
              <a:buNone/>
            </a:pPr>
            <a:endParaRPr lang="sv-SE" dirty="0"/>
          </a:p>
        </p:txBody>
      </p:sp>
    </p:spTree>
    <p:extLst>
      <p:ext uri="{BB962C8B-B14F-4D97-AF65-F5344CB8AC3E}">
        <p14:creationId xmlns:p14="http://schemas.microsoft.com/office/powerpoint/2010/main" val="2319186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Plantingas</a:t>
            </a:r>
            <a:r>
              <a:rPr lang="sv-SE" dirty="0" smtClean="0"/>
              <a:t> lösning</a:t>
            </a:r>
            <a:endParaRPr lang="sv-SE" dirty="0"/>
          </a:p>
        </p:txBody>
      </p:sp>
      <p:sp>
        <p:nvSpPr>
          <p:cNvPr id="3" name="Platshållare för innehåll 2"/>
          <p:cNvSpPr>
            <a:spLocks noGrp="1"/>
          </p:cNvSpPr>
          <p:nvPr>
            <p:ph idx="1"/>
          </p:nvPr>
        </p:nvSpPr>
        <p:spPr/>
        <p:txBody>
          <a:bodyPr/>
          <a:lstStyle/>
          <a:p>
            <a:pPr marL="0" indent="0">
              <a:buNone/>
            </a:pPr>
            <a:r>
              <a:rPr lang="sv-SE" dirty="0" smtClean="0"/>
              <a:t>Eller som C.S Lewis uttrycker det:</a:t>
            </a:r>
          </a:p>
          <a:p>
            <a:pPr marL="0" indent="0">
              <a:buNone/>
            </a:pPr>
            <a:r>
              <a:rPr lang="sv-SE" dirty="0" smtClean="0"/>
              <a:t>”Hans allmakt betyder makt att göra allt det som i sig självt är möjligt, inte att göra det i sig självt omöjliga. Man kan tillskriva honom underverk men inte meningslöshet. Detta innebär ingen begräsning av hans allmakt.” (C.S Lewis)</a:t>
            </a:r>
            <a:endParaRPr lang="sv-SE" dirty="0"/>
          </a:p>
        </p:txBody>
      </p:sp>
    </p:spTree>
    <p:extLst>
      <p:ext uri="{BB962C8B-B14F-4D97-AF65-F5344CB8AC3E}">
        <p14:creationId xmlns:p14="http://schemas.microsoft.com/office/powerpoint/2010/main" val="33998111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Översikt</a:t>
            </a:r>
            <a:endParaRPr lang="sv-SE" dirty="0"/>
          </a:p>
        </p:txBody>
      </p:sp>
      <p:sp>
        <p:nvSpPr>
          <p:cNvPr id="3" name="Platshållare för innehåll 2"/>
          <p:cNvSpPr>
            <a:spLocks noGrp="1"/>
          </p:cNvSpPr>
          <p:nvPr>
            <p:ph idx="1"/>
          </p:nvPr>
        </p:nvSpPr>
        <p:spPr/>
        <p:txBody>
          <a:bodyPr>
            <a:normAutofit/>
          </a:bodyPr>
          <a:lstStyle/>
          <a:p>
            <a:r>
              <a:rPr lang="sv-SE" dirty="0" smtClean="0"/>
              <a:t>Vem är jag?</a:t>
            </a:r>
          </a:p>
          <a:p>
            <a:r>
              <a:rPr lang="sv-SE" dirty="0" smtClean="0"/>
              <a:t>Intro och formuleringar av problemet </a:t>
            </a:r>
          </a:p>
          <a:p>
            <a:r>
              <a:rPr lang="sv-SE" dirty="0" smtClean="0"/>
              <a:t>Två argument mot Guds existens utifrån lidande</a:t>
            </a:r>
            <a:r>
              <a:rPr lang="sv-SE" dirty="0"/>
              <a:t>:</a:t>
            </a:r>
            <a:endParaRPr lang="sv-SE" dirty="0" smtClean="0"/>
          </a:p>
          <a:p>
            <a:pPr marL="514350" indent="-514350">
              <a:buAutoNum type="alphaLcParenR"/>
            </a:pPr>
            <a:r>
              <a:rPr lang="sv-SE" dirty="0" smtClean="0"/>
              <a:t>Det logiska problemet</a:t>
            </a:r>
          </a:p>
          <a:p>
            <a:pPr marL="514350" indent="-514350">
              <a:buAutoNum type="alphaLcParenR"/>
            </a:pPr>
            <a:r>
              <a:rPr lang="sv-SE" dirty="0" smtClean="0"/>
              <a:t>Det bevismässiga problemet</a:t>
            </a:r>
            <a:endParaRPr lang="sv-SE" dirty="0"/>
          </a:p>
          <a:p>
            <a:r>
              <a:rPr lang="sv-SE" dirty="0" smtClean="0"/>
              <a:t>Vilka specifikt kristna resurser finns att tillgå?</a:t>
            </a:r>
          </a:p>
          <a:p>
            <a:pPr marL="0" indent="0">
              <a:buNone/>
            </a:pPr>
            <a:endParaRPr lang="sv-SE" dirty="0" smtClean="0"/>
          </a:p>
          <a:p>
            <a:pPr>
              <a:buFontTx/>
              <a:buChar char="-"/>
            </a:pPr>
            <a:endParaRPr lang="sv-SE" dirty="0"/>
          </a:p>
        </p:txBody>
      </p:sp>
    </p:spTree>
    <p:extLst>
      <p:ext uri="{BB962C8B-B14F-4D97-AF65-F5344CB8AC3E}">
        <p14:creationId xmlns:p14="http://schemas.microsoft.com/office/powerpoint/2010/main" val="42899839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Plantingas</a:t>
            </a:r>
            <a:r>
              <a:rPr lang="sv-SE" dirty="0" smtClean="0"/>
              <a:t> lösning</a:t>
            </a:r>
            <a:endParaRPr lang="sv-SE" dirty="0"/>
          </a:p>
        </p:txBody>
      </p:sp>
      <p:sp>
        <p:nvSpPr>
          <p:cNvPr id="3" name="Platshållare för innehåll 2"/>
          <p:cNvSpPr>
            <a:spLocks noGrp="1"/>
          </p:cNvSpPr>
          <p:nvPr>
            <p:ph idx="1"/>
          </p:nvPr>
        </p:nvSpPr>
        <p:spPr/>
        <p:txBody>
          <a:bodyPr/>
          <a:lstStyle/>
          <a:p>
            <a:pPr marL="0" indent="0">
              <a:buNone/>
            </a:pPr>
            <a:r>
              <a:rPr lang="sv-SE" dirty="0" smtClean="0"/>
              <a:t>Vad har då fyrkantiga cirklar och gifta ungkarlar att göra med lidandets problem? </a:t>
            </a:r>
          </a:p>
        </p:txBody>
      </p:sp>
    </p:spTree>
    <p:extLst>
      <p:ext uri="{BB962C8B-B14F-4D97-AF65-F5344CB8AC3E}">
        <p14:creationId xmlns:p14="http://schemas.microsoft.com/office/powerpoint/2010/main" val="361845174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Jo, </a:t>
            </a:r>
            <a:r>
              <a:rPr lang="sv-SE" dirty="0" err="1" smtClean="0"/>
              <a:t>Plantinga</a:t>
            </a:r>
            <a:r>
              <a:rPr lang="sv-SE" dirty="0" smtClean="0"/>
              <a:t> menar att det är </a:t>
            </a:r>
            <a:r>
              <a:rPr lang="sv-SE" b="1" dirty="0" smtClean="0"/>
              <a:t>logiskt omöjligt </a:t>
            </a:r>
            <a:r>
              <a:rPr lang="sv-SE" dirty="0" smtClean="0"/>
              <a:t>för Gud att skapa moraliskt fria varelser utan att samtidigt tillåta dem möjligheten att välja att utföra moraliskt dålig handlingar (som kan orsaka lidande). </a:t>
            </a:r>
          </a:p>
          <a:p>
            <a:pPr marL="0" indent="0">
              <a:buNone/>
            </a:pPr>
            <a:endParaRPr lang="sv-SE" dirty="0"/>
          </a:p>
          <a:p>
            <a:pPr marL="0" indent="0">
              <a:buNone/>
            </a:pPr>
            <a:r>
              <a:rPr lang="sv-SE" dirty="0" smtClean="0"/>
              <a:t>Alltså, det är logiskt omöjligt att </a:t>
            </a:r>
            <a:r>
              <a:rPr lang="sv-SE" i="1" dirty="0" smtClean="0"/>
              <a:t>förutbestämma</a:t>
            </a:r>
            <a:r>
              <a:rPr lang="sv-SE" dirty="0" smtClean="0"/>
              <a:t> en person att </a:t>
            </a:r>
            <a:r>
              <a:rPr lang="sv-SE" i="1" dirty="0" smtClean="0"/>
              <a:t>fritt välja </a:t>
            </a:r>
            <a:r>
              <a:rPr lang="sv-SE" dirty="0" smtClean="0"/>
              <a:t>en viss handling. </a:t>
            </a:r>
          </a:p>
          <a:p>
            <a:pPr marL="0" indent="0">
              <a:buNone/>
            </a:pPr>
            <a:endParaRPr lang="sv-SE" dirty="0"/>
          </a:p>
        </p:txBody>
      </p:sp>
    </p:spTree>
    <p:extLst>
      <p:ext uri="{BB962C8B-B14F-4D97-AF65-F5344CB8AC3E}">
        <p14:creationId xmlns:p14="http://schemas.microsoft.com/office/powerpoint/2010/main" val="69111232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Plantingas</a:t>
            </a:r>
            <a:r>
              <a:rPr lang="sv-SE" dirty="0" smtClean="0"/>
              <a:t> lösning</a:t>
            </a:r>
            <a:endParaRPr lang="sv-SE" dirty="0"/>
          </a:p>
        </p:txBody>
      </p:sp>
      <p:sp>
        <p:nvSpPr>
          <p:cNvPr id="3" name="Platshållare för innehåll 2"/>
          <p:cNvSpPr>
            <a:spLocks noGrp="1"/>
          </p:cNvSpPr>
          <p:nvPr>
            <p:ph idx="1"/>
          </p:nvPr>
        </p:nvSpPr>
        <p:spPr/>
        <p:txBody>
          <a:bodyPr>
            <a:normAutofit fontScale="85000" lnSpcReduction="10000"/>
          </a:bodyPr>
          <a:lstStyle/>
          <a:p>
            <a:pPr marL="0" indent="0">
              <a:buNone/>
            </a:pPr>
            <a:r>
              <a:rPr lang="sv-SE" dirty="0" smtClean="0"/>
              <a:t>Sammanfattningsvis skulle man kunna formulera ett försvar enligt </a:t>
            </a:r>
            <a:r>
              <a:rPr lang="sv-SE" dirty="0" err="1" smtClean="0"/>
              <a:t>Plantinga</a:t>
            </a:r>
            <a:r>
              <a:rPr lang="sv-SE" dirty="0" smtClean="0"/>
              <a:t> som följer:</a:t>
            </a:r>
          </a:p>
          <a:p>
            <a:pPr>
              <a:buFontTx/>
              <a:buChar char="-"/>
            </a:pPr>
            <a:r>
              <a:rPr lang="sv-SE" dirty="0" smtClean="0"/>
              <a:t>Att Gud inte kan frambringa logiskt oförenliga omständigheter är ingen signifikant begräsning av hans allmakt. </a:t>
            </a:r>
          </a:p>
          <a:p>
            <a:pPr>
              <a:buFontTx/>
              <a:buChar char="-"/>
            </a:pPr>
            <a:r>
              <a:rPr lang="sv-SE" dirty="0" smtClean="0"/>
              <a:t>Det är logiskt möjligt att Gud ansåg en värld med moraliskt fria varelser och möjlighet till lidande bättre än en värld med utan moralisk frihet och lidande. </a:t>
            </a:r>
          </a:p>
          <a:p>
            <a:pPr>
              <a:buFontTx/>
              <a:buChar char="-"/>
            </a:pPr>
            <a:r>
              <a:rPr lang="sv-SE" dirty="0" smtClean="0"/>
              <a:t>Det är logiskt möjligt att denna världen är den bästa av alla möjliga världar där människor är moraliskt fria. </a:t>
            </a:r>
            <a:endParaRPr lang="sv-SE" dirty="0"/>
          </a:p>
          <a:p>
            <a:pPr>
              <a:buFontTx/>
              <a:buChar char="-"/>
            </a:pPr>
            <a:endParaRPr lang="sv-SE" dirty="0"/>
          </a:p>
        </p:txBody>
      </p:sp>
    </p:spTree>
    <p:extLst>
      <p:ext uri="{BB962C8B-B14F-4D97-AF65-F5344CB8AC3E}">
        <p14:creationId xmlns:p14="http://schemas.microsoft.com/office/powerpoint/2010/main" val="41678774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Problem med lösning</a:t>
            </a:r>
            <a:endParaRPr lang="sv-SE" dirty="0"/>
          </a:p>
        </p:txBody>
      </p:sp>
      <p:sp>
        <p:nvSpPr>
          <p:cNvPr id="3" name="Platshållare för innehåll 2"/>
          <p:cNvSpPr>
            <a:spLocks noGrp="1"/>
          </p:cNvSpPr>
          <p:nvPr>
            <p:ph idx="1"/>
          </p:nvPr>
        </p:nvSpPr>
        <p:spPr/>
        <p:txBody>
          <a:bodyPr/>
          <a:lstStyle/>
          <a:p>
            <a:r>
              <a:rPr lang="sv-SE" dirty="0" smtClean="0"/>
              <a:t>Är mer effektivt gällande moralisk ondska än naturlig ondska. </a:t>
            </a:r>
          </a:p>
          <a:p>
            <a:r>
              <a:rPr lang="sv-SE" dirty="0" smtClean="0"/>
              <a:t>Är det verkligen omöjligt att vara bestämd att agera på ett visst sätt och ändå besitta en fri vilja? </a:t>
            </a:r>
          </a:p>
          <a:p>
            <a:r>
              <a:rPr lang="sv-SE" dirty="0" smtClean="0"/>
              <a:t>Sätter ett mycket högt pris på den fria vilja.</a:t>
            </a:r>
          </a:p>
          <a:p>
            <a:r>
              <a:rPr lang="sv-SE" dirty="0" smtClean="0"/>
              <a:t>En väldigt hög abstraktionsnivå.  </a:t>
            </a:r>
          </a:p>
          <a:p>
            <a:r>
              <a:rPr lang="sv-SE" dirty="0" smtClean="0"/>
              <a:t>”the </a:t>
            </a:r>
            <a:r>
              <a:rPr lang="sv-SE" dirty="0" err="1" smtClean="0"/>
              <a:t>myth</a:t>
            </a:r>
            <a:r>
              <a:rPr lang="sv-SE" dirty="0" smtClean="0"/>
              <a:t> </a:t>
            </a:r>
            <a:r>
              <a:rPr lang="sv-SE" dirty="0" err="1" smtClean="0"/>
              <a:t>of</a:t>
            </a:r>
            <a:r>
              <a:rPr lang="sv-SE" dirty="0" smtClean="0"/>
              <a:t> common </a:t>
            </a:r>
            <a:r>
              <a:rPr lang="sv-SE" dirty="0" err="1" smtClean="0"/>
              <a:t>values</a:t>
            </a:r>
            <a:r>
              <a:rPr lang="sv-SE" dirty="0" smtClean="0"/>
              <a:t>”:</a:t>
            </a:r>
          </a:p>
          <a:p>
            <a:endParaRPr lang="sv-SE" dirty="0" smtClean="0"/>
          </a:p>
        </p:txBody>
      </p:sp>
    </p:spTree>
    <p:extLst>
      <p:ext uri="{BB962C8B-B14F-4D97-AF65-F5344CB8AC3E}">
        <p14:creationId xmlns:p14="http://schemas.microsoft.com/office/powerpoint/2010/main" val="2793130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pPr marL="0" indent="0">
              <a:buNone/>
            </a:pPr>
            <a:r>
              <a:rPr lang="sv-SE" dirty="0" smtClean="0"/>
              <a:t>”…it </a:t>
            </a:r>
            <a:r>
              <a:rPr lang="sv-SE" dirty="0" err="1" smtClean="0"/>
              <a:t>would</a:t>
            </a:r>
            <a:r>
              <a:rPr lang="sv-SE" dirty="0" smtClean="0"/>
              <a:t> be a </a:t>
            </a:r>
            <a:r>
              <a:rPr lang="sv-SE" dirty="0" err="1" smtClean="0"/>
              <a:t>hollow</a:t>
            </a:r>
            <a:r>
              <a:rPr lang="sv-SE" dirty="0" smtClean="0"/>
              <a:t> </a:t>
            </a:r>
            <a:r>
              <a:rPr lang="sv-SE" dirty="0" err="1" smtClean="0"/>
              <a:t>victory</a:t>
            </a:r>
            <a:r>
              <a:rPr lang="sv-SE" dirty="0" smtClean="0"/>
              <a:t> for the </a:t>
            </a:r>
            <a:r>
              <a:rPr lang="sv-SE" dirty="0" err="1" smtClean="0"/>
              <a:t>believer</a:t>
            </a:r>
            <a:r>
              <a:rPr lang="sv-SE" dirty="0" smtClean="0"/>
              <a:t> </a:t>
            </a:r>
            <a:r>
              <a:rPr lang="sv-SE" dirty="0" err="1" smtClean="0"/>
              <a:t>to</a:t>
            </a:r>
            <a:r>
              <a:rPr lang="sv-SE" dirty="0" smtClean="0"/>
              <a:t> stop </a:t>
            </a:r>
            <a:r>
              <a:rPr lang="sv-SE" dirty="0" err="1" smtClean="0"/>
              <a:t>with</a:t>
            </a:r>
            <a:r>
              <a:rPr lang="sv-SE" dirty="0" smtClean="0"/>
              <a:t> </a:t>
            </a:r>
            <a:r>
              <a:rPr lang="sv-SE" dirty="0" err="1" smtClean="0"/>
              <a:t>showing</a:t>
            </a:r>
            <a:r>
              <a:rPr lang="sv-SE" dirty="0" smtClean="0"/>
              <a:t> </a:t>
            </a:r>
            <a:r>
              <a:rPr lang="sv-SE" dirty="0" err="1" smtClean="0"/>
              <a:t>that</a:t>
            </a:r>
            <a:r>
              <a:rPr lang="sv-SE" dirty="0" smtClean="0"/>
              <a:t> the God </a:t>
            </a:r>
            <a:r>
              <a:rPr lang="sv-SE" dirty="0" err="1" smtClean="0"/>
              <a:t>that</a:t>
            </a:r>
            <a:r>
              <a:rPr lang="sv-SE" dirty="0" smtClean="0"/>
              <a:t> </a:t>
            </a:r>
            <a:r>
              <a:rPr lang="sv-SE" dirty="0" err="1" smtClean="0"/>
              <a:t>Mackie</a:t>
            </a:r>
            <a:r>
              <a:rPr lang="sv-SE" dirty="0" smtClean="0"/>
              <a:t> </a:t>
            </a:r>
            <a:r>
              <a:rPr lang="sv-SE" dirty="0" err="1" smtClean="0"/>
              <a:t>doesnt</a:t>
            </a:r>
            <a:r>
              <a:rPr lang="sv-SE" dirty="0" smtClean="0"/>
              <a:t> </a:t>
            </a:r>
            <a:r>
              <a:rPr lang="sv-SE" dirty="0" err="1" smtClean="0"/>
              <a:t>believe</a:t>
            </a:r>
            <a:r>
              <a:rPr lang="sv-SE" dirty="0" smtClean="0"/>
              <a:t> in </a:t>
            </a:r>
            <a:r>
              <a:rPr lang="sv-SE" dirty="0" err="1" smtClean="0"/>
              <a:t>could</a:t>
            </a:r>
            <a:r>
              <a:rPr lang="sv-SE" dirty="0" smtClean="0"/>
              <a:t> </a:t>
            </a:r>
            <a:r>
              <a:rPr lang="sv-SE" dirty="0" err="1" smtClean="0"/>
              <a:t>coexist</a:t>
            </a:r>
            <a:r>
              <a:rPr lang="sv-SE" dirty="0" smtClean="0"/>
              <a:t> </a:t>
            </a:r>
            <a:r>
              <a:rPr lang="sv-SE" dirty="0" err="1" smtClean="0"/>
              <a:t>with</a:t>
            </a:r>
            <a:r>
              <a:rPr lang="sv-SE" dirty="0" smtClean="0"/>
              <a:t> </a:t>
            </a:r>
            <a:r>
              <a:rPr lang="sv-SE" dirty="0" err="1" smtClean="0"/>
              <a:t>evils</a:t>
            </a:r>
            <a:r>
              <a:rPr lang="sv-SE" dirty="0" smtClean="0"/>
              <a:t>, </a:t>
            </a:r>
            <a:r>
              <a:rPr lang="sv-SE" dirty="0" err="1" smtClean="0"/>
              <a:t>if</a:t>
            </a:r>
            <a:r>
              <a:rPr lang="sv-SE" dirty="0" smtClean="0"/>
              <a:t> </a:t>
            </a:r>
            <a:r>
              <a:rPr lang="sv-SE" dirty="0" err="1" smtClean="0"/>
              <a:t>that</a:t>
            </a:r>
            <a:r>
              <a:rPr lang="sv-SE" dirty="0" smtClean="0"/>
              <a:t> God is not the </a:t>
            </a:r>
            <a:r>
              <a:rPr lang="sv-SE" dirty="0" err="1" smtClean="0"/>
              <a:t>one</a:t>
            </a:r>
            <a:r>
              <a:rPr lang="sv-SE" dirty="0" smtClean="0"/>
              <a:t> </a:t>
            </a:r>
            <a:r>
              <a:rPr lang="sv-SE" dirty="0" err="1" smtClean="0"/>
              <a:t>that</a:t>
            </a:r>
            <a:r>
              <a:rPr lang="sv-SE" dirty="0" smtClean="0"/>
              <a:t> the </a:t>
            </a:r>
            <a:r>
              <a:rPr lang="sv-SE" dirty="0" err="1" smtClean="0"/>
              <a:t>believer</a:t>
            </a:r>
            <a:r>
              <a:rPr lang="sv-SE" dirty="0" smtClean="0"/>
              <a:t> </a:t>
            </a:r>
            <a:r>
              <a:rPr lang="sv-SE" dirty="0" err="1" smtClean="0"/>
              <a:t>confesses</a:t>
            </a:r>
            <a:r>
              <a:rPr lang="sv-SE" dirty="0" smtClean="0"/>
              <a:t>.” (Marilyn </a:t>
            </a:r>
            <a:r>
              <a:rPr lang="sv-SE" dirty="0" err="1" smtClean="0"/>
              <a:t>Mccord</a:t>
            </a:r>
            <a:r>
              <a:rPr lang="sv-SE" dirty="0" smtClean="0"/>
              <a:t> Adams)</a:t>
            </a:r>
            <a:endParaRPr lang="sv-SE" dirty="0"/>
          </a:p>
        </p:txBody>
      </p:sp>
    </p:spTree>
    <p:extLst>
      <p:ext uri="{BB962C8B-B14F-4D97-AF65-F5344CB8AC3E}">
        <p14:creationId xmlns:p14="http://schemas.microsoft.com/office/powerpoint/2010/main" val="38870129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Det bevismässiga teodicéproblemet</a:t>
            </a:r>
            <a:endParaRPr lang="sv-SE" dirty="0"/>
          </a:p>
        </p:txBody>
      </p:sp>
      <p:sp>
        <p:nvSpPr>
          <p:cNvPr id="3" name="Platshållare för innehåll 2"/>
          <p:cNvSpPr>
            <a:spLocks noGrp="1"/>
          </p:cNvSpPr>
          <p:nvPr>
            <p:ph idx="1"/>
          </p:nvPr>
        </p:nvSpPr>
        <p:spPr/>
        <p:txBody>
          <a:bodyPr/>
          <a:lstStyle/>
          <a:p>
            <a:pPr>
              <a:buFontTx/>
              <a:buChar char="-"/>
            </a:pPr>
            <a:r>
              <a:rPr lang="sv-SE" dirty="0" smtClean="0"/>
              <a:t>En annan version av lidandets problem menar att lidande i allmänhet och/eller mängden lidande i världen gör det osannolikt eller otroligt att Gud existerar. </a:t>
            </a:r>
          </a:p>
          <a:p>
            <a:pPr>
              <a:buFontTx/>
              <a:buChar char="-"/>
            </a:pPr>
            <a:r>
              <a:rPr lang="sv-SE" dirty="0" smtClean="0"/>
              <a:t>Detta är ett svårare argument att bemöta för teister (sådana som tror på Gud). </a:t>
            </a:r>
            <a:endParaRPr lang="sv-SE" dirty="0"/>
          </a:p>
        </p:txBody>
      </p:sp>
    </p:spTree>
    <p:extLst>
      <p:ext uri="{BB962C8B-B14F-4D97-AF65-F5344CB8AC3E}">
        <p14:creationId xmlns:p14="http://schemas.microsoft.com/office/powerpoint/2010/main" val="381883938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Det bevismässiga teodicéproblemet</a:t>
            </a:r>
          </a:p>
        </p:txBody>
      </p:sp>
      <p:sp>
        <p:nvSpPr>
          <p:cNvPr id="3" name="Platshållare för innehåll 2"/>
          <p:cNvSpPr>
            <a:spLocks noGrp="1"/>
          </p:cNvSpPr>
          <p:nvPr>
            <p:ph idx="1"/>
          </p:nvPr>
        </p:nvSpPr>
        <p:spPr/>
        <p:txBody>
          <a:bodyPr>
            <a:normAutofit/>
          </a:bodyPr>
          <a:lstStyle/>
          <a:p>
            <a:pPr marL="0" indent="0">
              <a:buNone/>
            </a:pPr>
            <a:r>
              <a:rPr lang="sv-SE" dirty="0" smtClean="0"/>
              <a:t>Rowes bevismässiga argument:</a:t>
            </a:r>
            <a:endParaRPr lang="sv-SE" dirty="0"/>
          </a:p>
          <a:p>
            <a:pPr marL="0" indent="0">
              <a:buNone/>
            </a:pPr>
            <a:r>
              <a:rPr lang="sv-SE" dirty="0" smtClean="0"/>
              <a:t>”Betänk någon synnerligen hemsk instans lidande: en femåring som blir mördad och våldtagen (E1) eller en ung hjort som plågsamt dör i en skogsbrand (E2): </a:t>
            </a:r>
          </a:p>
        </p:txBody>
      </p:sp>
    </p:spTree>
    <p:extLst>
      <p:ext uri="{BB962C8B-B14F-4D97-AF65-F5344CB8AC3E}">
        <p14:creationId xmlns:p14="http://schemas.microsoft.com/office/powerpoint/2010/main" val="161821119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pPr>
              <a:buFontTx/>
              <a:buChar char="-"/>
            </a:pPr>
            <a:r>
              <a:rPr lang="sv-SE" dirty="0" smtClean="0"/>
              <a:t>Inget </a:t>
            </a:r>
            <a:r>
              <a:rPr lang="sv-SE" dirty="0"/>
              <a:t>gott som vi vet om berättigar ett allsmäktigt, allvetande och allgott väsen (i fortsättningen perfekt väsen) att tillåta E1 och </a:t>
            </a:r>
            <a:r>
              <a:rPr lang="sv-SE" dirty="0" smtClean="0"/>
              <a:t>E2</a:t>
            </a:r>
          </a:p>
          <a:p>
            <a:pPr>
              <a:buFontTx/>
              <a:buChar char="-"/>
            </a:pPr>
            <a:r>
              <a:rPr lang="sv-SE" dirty="0" smtClean="0"/>
              <a:t>Därför</a:t>
            </a:r>
            <a:r>
              <a:rPr lang="sv-SE" dirty="0"/>
              <a:t>, är det sannolikt att inget alls berättigar ett perfekt väsen att tillåta E1 och E2</a:t>
            </a:r>
          </a:p>
          <a:p>
            <a:pPr>
              <a:buFontTx/>
              <a:buChar char="-"/>
            </a:pPr>
            <a:r>
              <a:rPr lang="sv-SE" dirty="0" smtClean="0"/>
              <a:t>Därför, </a:t>
            </a:r>
            <a:r>
              <a:rPr lang="sv-SE" dirty="0"/>
              <a:t>är det sannolikt att det inte finns något perfekt väsen</a:t>
            </a:r>
            <a:r>
              <a:rPr lang="sv-SE" dirty="0" smtClean="0"/>
              <a:t>.” </a:t>
            </a:r>
            <a:endParaRPr lang="sv-SE" dirty="0"/>
          </a:p>
          <a:p>
            <a:endParaRPr lang="sv-SE" dirty="0"/>
          </a:p>
        </p:txBody>
      </p:sp>
    </p:spTree>
    <p:extLst>
      <p:ext uri="{BB962C8B-B14F-4D97-AF65-F5344CB8AC3E}">
        <p14:creationId xmlns:p14="http://schemas.microsoft.com/office/powerpoint/2010/main" val="33001330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Lösning på det bevismässiga problemet</a:t>
            </a:r>
            <a:endParaRPr lang="sv-SE" dirty="0"/>
          </a:p>
        </p:txBody>
      </p:sp>
      <p:sp>
        <p:nvSpPr>
          <p:cNvPr id="3" name="Platshållare för innehåll 2"/>
          <p:cNvSpPr>
            <a:spLocks noGrp="1"/>
          </p:cNvSpPr>
          <p:nvPr>
            <p:ph idx="1"/>
          </p:nvPr>
        </p:nvSpPr>
        <p:spPr/>
        <p:txBody>
          <a:bodyPr/>
          <a:lstStyle/>
          <a:p>
            <a:pPr>
              <a:buFontTx/>
              <a:buChar char="-"/>
            </a:pPr>
            <a:r>
              <a:rPr lang="sv-SE" dirty="0" smtClean="0"/>
              <a:t>Bara för att det </a:t>
            </a:r>
            <a:r>
              <a:rPr lang="sv-SE" i="1" dirty="0" smtClean="0"/>
              <a:t>inte verkar </a:t>
            </a:r>
            <a:r>
              <a:rPr lang="sv-SE" dirty="0" smtClean="0"/>
              <a:t>som om det finns goda anledningar att tillåta hemska instanser lidande </a:t>
            </a:r>
            <a:r>
              <a:rPr lang="sv-SE" i="1" dirty="0" smtClean="0"/>
              <a:t>betyder inte att det inte finns några goda anledningar.</a:t>
            </a:r>
          </a:p>
          <a:p>
            <a:pPr>
              <a:buFontTx/>
              <a:buChar char="-"/>
            </a:pPr>
            <a:r>
              <a:rPr lang="sv-SE" dirty="0" smtClean="0"/>
              <a:t>Vi kan inte, på samma sätt som Gud överblicka konsekvenserna av olika omständigheter. </a:t>
            </a:r>
            <a:endParaRPr lang="sv-SE" i="1" dirty="0"/>
          </a:p>
        </p:txBody>
      </p:sp>
    </p:spTree>
    <p:extLst>
      <p:ext uri="{BB962C8B-B14F-4D97-AF65-F5344CB8AC3E}">
        <p14:creationId xmlns:p14="http://schemas.microsoft.com/office/powerpoint/2010/main" val="208196835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Lösning på det bevismässiga problemet</a:t>
            </a:r>
          </a:p>
        </p:txBody>
      </p:sp>
      <p:sp>
        <p:nvSpPr>
          <p:cNvPr id="3" name="Platshållare för innehåll 2"/>
          <p:cNvSpPr>
            <a:spLocks noGrp="1"/>
          </p:cNvSpPr>
          <p:nvPr>
            <p:ph idx="1"/>
          </p:nvPr>
        </p:nvSpPr>
        <p:spPr/>
        <p:txBody>
          <a:bodyPr>
            <a:normAutofit/>
          </a:bodyPr>
          <a:lstStyle/>
          <a:p>
            <a:pPr marL="0" indent="0">
              <a:buNone/>
            </a:pPr>
            <a:r>
              <a:rPr lang="sv-SE" dirty="0"/>
              <a:t>3</a:t>
            </a:r>
            <a:r>
              <a:rPr lang="sv-SE" dirty="0" smtClean="0"/>
              <a:t> Liknelser:</a:t>
            </a:r>
          </a:p>
          <a:p>
            <a:pPr marL="0" indent="0">
              <a:buNone/>
            </a:pPr>
            <a:r>
              <a:rPr lang="sv-SE" dirty="0" smtClean="0"/>
              <a:t>a) 2 liknelser om att allt inte är som det kanske verkar:</a:t>
            </a:r>
          </a:p>
          <a:p>
            <a:pPr>
              <a:buFontTx/>
              <a:buChar char="-"/>
            </a:pPr>
            <a:r>
              <a:rPr lang="sv-SE" dirty="0" err="1" smtClean="0"/>
              <a:t>Plantinga</a:t>
            </a:r>
            <a:r>
              <a:rPr lang="sv-SE" dirty="0" smtClean="0"/>
              <a:t> och St. </a:t>
            </a:r>
            <a:r>
              <a:rPr lang="sv-SE" dirty="0" err="1" smtClean="0"/>
              <a:t>Bernardshunden</a:t>
            </a:r>
            <a:r>
              <a:rPr lang="sv-SE" dirty="0" smtClean="0"/>
              <a:t> i hans tält</a:t>
            </a:r>
          </a:p>
          <a:p>
            <a:pPr>
              <a:buFontTx/>
              <a:buChar char="-"/>
            </a:pPr>
            <a:r>
              <a:rPr lang="sv-SE" dirty="0" smtClean="0"/>
              <a:t>Barnet som får en vaccinationsspruta </a:t>
            </a:r>
          </a:p>
          <a:p>
            <a:pPr marL="0" indent="0">
              <a:buNone/>
            </a:pPr>
            <a:endParaRPr lang="sv-SE" dirty="0"/>
          </a:p>
        </p:txBody>
      </p:sp>
    </p:spTree>
    <p:extLst>
      <p:ext uri="{BB962C8B-B14F-4D97-AF65-F5344CB8AC3E}">
        <p14:creationId xmlns:p14="http://schemas.microsoft.com/office/powerpoint/2010/main" val="30971206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Intro</a:t>
            </a:r>
            <a:endParaRPr lang="sv-SE" dirty="0"/>
          </a:p>
        </p:txBody>
      </p:sp>
      <p:sp>
        <p:nvSpPr>
          <p:cNvPr id="3" name="Platshållare för innehåll 2"/>
          <p:cNvSpPr>
            <a:spLocks noGrp="1"/>
          </p:cNvSpPr>
          <p:nvPr>
            <p:ph idx="1"/>
          </p:nvPr>
        </p:nvSpPr>
        <p:spPr/>
        <p:txBody>
          <a:bodyPr/>
          <a:lstStyle/>
          <a:p>
            <a:r>
              <a:rPr lang="sv-SE" dirty="0" smtClean="0"/>
              <a:t>Vad är lidandets problem inom teologi och filosofi?</a:t>
            </a:r>
          </a:p>
          <a:p>
            <a:r>
              <a:rPr lang="sv-SE" dirty="0" smtClean="0"/>
              <a:t>Kort handlar det om hur/om Gud, som är allsmäktig, allvis och allgod kan tillåta ondska. </a:t>
            </a:r>
          </a:p>
          <a:p>
            <a:r>
              <a:rPr lang="sv-SE" dirty="0" smtClean="0"/>
              <a:t>Alltså, hur kan Gud existera å ena sidan och ondska och lidande å andra?</a:t>
            </a:r>
            <a:endParaRPr lang="sv-SE" dirty="0"/>
          </a:p>
        </p:txBody>
      </p:sp>
    </p:spTree>
    <p:extLst>
      <p:ext uri="{BB962C8B-B14F-4D97-AF65-F5344CB8AC3E}">
        <p14:creationId xmlns:p14="http://schemas.microsoft.com/office/powerpoint/2010/main" val="405242919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b) 1 liknelse om att vi inte kan överblicka konsekvenserna av olika händelser pga. vår begränsade kunskap:</a:t>
            </a:r>
          </a:p>
          <a:p>
            <a:pPr>
              <a:buFontTx/>
              <a:buChar char="-"/>
            </a:pPr>
            <a:r>
              <a:rPr lang="sv-SE" dirty="0"/>
              <a:t>Keller och President Ford. </a:t>
            </a:r>
          </a:p>
          <a:p>
            <a:endParaRPr lang="sv-SE" dirty="0"/>
          </a:p>
        </p:txBody>
      </p:sp>
    </p:spTree>
    <p:extLst>
      <p:ext uri="{BB962C8B-B14F-4D97-AF65-F5344CB8AC3E}">
        <p14:creationId xmlns:p14="http://schemas.microsoft.com/office/powerpoint/2010/main" val="100091263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Alltså, bara får att vi inte vet någon </a:t>
            </a:r>
            <a:r>
              <a:rPr lang="sv-SE" i="1" dirty="0" smtClean="0"/>
              <a:t>berättigande</a:t>
            </a:r>
            <a:r>
              <a:rPr lang="sv-SE" dirty="0" smtClean="0"/>
              <a:t> anledning till lidande betyder inte det att det </a:t>
            </a:r>
            <a:r>
              <a:rPr lang="sv-SE" i="1" dirty="0" smtClean="0"/>
              <a:t>inte finns </a:t>
            </a:r>
            <a:r>
              <a:rPr lang="sv-SE" dirty="0" smtClean="0"/>
              <a:t>någon. </a:t>
            </a:r>
            <a:endParaRPr lang="sv-SE" dirty="0"/>
          </a:p>
        </p:txBody>
      </p:sp>
    </p:spTree>
    <p:extLst>
      <p:ext uri="{BB962C8B-B14F-4D97-AF65-F5344CB8AC3E}">
        <p14:creationId xmlns:p14="http://schemas.microsoft.com/office/powerpoint/2010/main" val="323168600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Vidare, för att prata om att något är otroligt eller osannolikt behöver man fråga sig: otroligt/osannolikt relativt till vad?</a:t>
            </a:r>
          </a:p>
          <a:p>
            <a:r>
              <a:rPr lang="sv-SE" dirty="0" smtClean="0"/>
              <a:t>Detta betyder att man behöver undersöka effektstyrkan av argument för Guds existens och väga den mot lidandets existens. </a:t>
            </a:r>
            <a:endParaRPr lang="sv-SE" dirty="0"/>
          </a:p>
        </p:txBody>
      </p:sp>
    </p:spTree>
    <p:extLst>
      <p:ext uri="{BB962C8B-B14F-4D97-AF65-F5344CB8AC3E}">
        <p14:creationId xmlns:p14="http://schemas.microsoft.com/office/powerpoint/2010/main" val="291272769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Problem med lösning</a:t>
            </a:r>
            <a:endParaRPr lang="sv-SE" dirty="0"/>
          </a:p>
        </p:txBody>
      </p:sp>
      <p:sp>
        <p:nvSpPr>
          <p:cNvPr id="3" name="Platshållare för innehåll 2"/>
          <p:cNvSpPr>
            <a:spLocks noGrp="1"/>
          </p:cNvSpPr>
          <p:nvPr>
            <p:ph idx="1"/>
          </p:nvPr>
        </p:nvSpPr>
        <p:spPr/>
        <p:txBody>
          <a:bodyPr/>
          <a:lstStyle/>
          <a:p>
            <a:pPr marL="0" indent="0">
              <a:buNone/>
            </a:pPr>
            <a:r>
              <a:rPr lang="sv-SE" dirty="0" smtClean="0"/>
              <a:t>”My </a:t>
            </a:r>
            <a:r>
              <a:rPr lang="sv-SE" dirty="0" err="1" smtClean="0"/>
              <a:t>own</a:t>
            </a:r>
            <a:r>
              <a:rPr lang="sv-SE" dirty="0" smtClean="0"/>
              <a:t> </a:t>
            </a:r>
            <a:r>
              <a:rPr lang="sv-SE" dirty="0" err="1" smtClean="0"/>
              <a:t>nuthsell</a:t>
            </a:r>
            <a:r>
              <a:rPr lang="sv-SE" dirty="0" smtClean="0"/>
              <a:t> </a:t>
            </a:r>
            <a:r>
              <a:rPr lang="sv-SE" dirty="0" err="1" smtClean="0"/>
              <a:t>answer</a:t>
            </a:r>
            <a:r>
              <a:rPr lang="sv-SE" dirty="0" smtClean="0"/>
              <a:t> is </a:t>
            </a:r>
            <a:r>
              <a:rPr lang="sv-SE" dirty="0" err="1" smtClean="0"/>
              <a:t>that</a:t>
            </a:r>
            <a:r>
              <a:rPr lang="sv-SE" dirty="0" smtClean="0"/>
              <a:t> the </a:t>
            </a:r>
            <a:r>
              <a:rPr lang="sv-SE" dirty="0" err="1" smtClean="0"/>
              <a:t>theological</a:t>
            </a:r>
            <a:r>
              <a:rPr lang="sv-SE" dirty="0" smtClean="0"/>
              <a:t> </a:t>
            </a:r>
            <a:r>
              <a:rPr lang="sv-SE" dirty="0" err="1" smtClean="0"/>
              <a:t>debate</a:t>
            </a:r>
            <a:r>
              <a:rPr lang="sv-SE" dirty="0" smtClean="0"/>
              <a:t> </a:t>
            </a:r>
            <a:r>
              <a:rPr lang="sv-SE" dirty="0" err="1" smtClean="0"/>
              <a:t>was</a:t>
            </a:r>
            <a:r>
              <a:rPr lang="sv-SE" dirty="0" smtClean="0"/>
              <a:t> </a:t>
            </a:r>
            <a:r>
              <a:rPr lang="sv-SE" dirty="0" err="1" smtClean="0"/>
              <a:t>carried</a:t>
            </a:r>
            <a:r>
              <a:rPr lang="sv-SE" dirty="0" smtClean="0"/>
              <a:t> on on </a:t>
            </a:r>
            <a:r>
              <a:rPr lang="sv-SE" dirty="0" err="1" smtClean="0"/>
              <a:t>to</a:t>
            </a:r>
            <a:r>
              <a:rPr lang="sv-SE" dirty="0" smtClean="0"/>
              <a:t> </a:t>
            </a:r>
            <a:r>
              <a:rPr lang="sv-SE" dirty="0" err="1" smtClean="0"/>
              <a:t>high</a:t>
            </a:r>
            <a:r>
              <a:rPr lang="sv-SE" dirty="0" smtClean="0"/>
              <a:t> </a:t>
            </a:r>
            <a:r>
              <a:rPr lang="sv-SE" dirty="0" err="1" smtClean="0"/>
              <a:t>of</a:t>
            </a:r>
            <a:r>
              <a:rPr lang="sv-SE" dirty="0" smtClean="0"/>
              <a:t> a </a:t>
            </a:r>
            <a:r>
              <a:rPr lang="sv-SE" dirty="0" err="1" smtClean="0"/>
              <a:t>level</a:t>
            </a:r>
            <a:r>
              <a:rPr lang="sv-SE" dirty="0" smtClean="0"/>
              <a:t> </a:t>
            </a:r>
            <a:r>
              <a:rPr lang="sv-SE" dirty="0" err="1" smtClean="0"/>
              <a:t>of</a:t>
            </a:r>
            <a:r>
              <a:rPr lang="sv-SE" dirty="0" smtClean="0"/>
              <a:t> </a:t>
            </a:r>
            <a:r>
              <a:rPr lang="sv-SE" dirty="0" err="1" smtClean="0"/>
              <a:t>abstraction</a:t>
            </a:r>
            <a:r>
              <a:rPr lang="sv-SE" dirty="0" smtClean="0"/>
              <a:t>” (Marilyn </a:t>
            </a:r>
            <a:r>
              <a:rPr lang="sv-SE" dirty="0" err="1" smtClean="0"/>
              <a:t>McCord</a:t>
            </a:r>
            <a:r>
              <a:rPr lang="sv-SE" dirty="0" smtClean="0"/>
              <a:t> Adams)</a:t>
            </a:r>
          </a:p>
          <a:p>
            <a:pPr>
              <a:buFontTx/>
              <a:buChar char="-"/>
            </a:pPr>
            <a:r>
              <a:rPr lang="sv-SE" dirty="0" smtClean="0"/>
              <a:t>Vilka specifikt kristna resurser finns det. </a:t>
            </a:r>
          </a:p>
          <a:p>
            <a:pPr marL="0" indent="0">
              <a:buNone/>
            </a:pPr>
            <a:endParaRPr lang="sv-SE" dirty="0"/>
          </a:p>
        </p:txBody>
      </p:sp>
    </p:spTree>
    <p:extLst>
      <p:ext uri="{BB962C8B-B14F-4D97-AF65-F5344CB8AC3E}">
        <p14:creationId xmlns:p14="http://schemas.microsoft.com/office/powerpoint/2010/main" val="132902233"/>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Teologiska resurser</a:t>
            </a:r>
            <a:endParaRPr lang="sv-SE" dirty="0"/>
          </a:p>
        </p:txBody>
      </p:sp>
      <p:sp>
        <p:nvSpPr>
          <p:cNvPr id="3" name="Platshållare för innehåll 2"/>
          <p:cNvSpPr>
            <a:spLocks noGrp="1"/>
          </p:cNvSpPr>
          <p:nvPr>
            <p:ph idx="1"/>
          </p:nvPr>
        </p:nvSpPr>
        <p:spPr/>
        <p:txBody>
          <a:bodyPr>
            <a:normAutofit/>
          </a:bodyPr>
          <a:lstStyle/>
          <a:p>
            <a:r>
              <a:rPr lang="sv-SE" dirty="0" smtClean="0"/>
              <a:t>Kristen tro ger oss en möjlig förklaring till varför världen inte är som den ”borde vara”. </a:t>
            </a:r>
          </a:p>
          <a:p>
            <a:r>
              <a:rPr lang="sv-SE" dirty="0" smtClean="0"/>
              <a:t>Kristen tro säger att lidande inte behöver vara komplett meningslöst </a:t>
            </a:r>
          </a:p>
          <a:p>
            <a:r>
              <a:rPr lang="sv-SE" dirty="0" smtClean="0"/>
              <a:t>Korset ger oss vissa resurser för att hantera livets smärta.</a:t>
            </a:r>
            <a:endParaRPr lang="sv-SE" dirty="0"/>
          </a:p>
        </p:txBody>
      </p:sp>
    </p:spTree>
    <p:extLst>
      <p:ext uri="{BB962C8B-B14F-4D97-AF65-F5344CB8AC3E}">
        <p14:creationId xmlns:p14="http://schemas.microsoft.com/office/powerpoint/2010/main" val="281261539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a:buFontTx/>
              <a:buChar char="-"/>
            </a:pPr>
            <a:r>
              <a:rPr lang="sv-SE" dirty="0" smtClean="0"/>
              <a:t>Vissa av oss har en intuition som säger oss att världen inte är ”som den borde vara”</a:t>
            </a:r>
          </a:p>
          <a:p>
            <a:pPr>
              <a:buFontTx/>
              <a:buChar char="-"/>
            </a:pPr>
            <a:r>
              <a:rPr lang="sv-SE" dirty="0" smtClean="0"/>
              <a:t>3 exempel på detta:</a:t>
            </a:r>
          </a:p>
          <a:p>
            <a:pPr marL="0" indent="0">
              <a:buNone/>
            </a:pPr>
            <a:endParaRPr lang="sv-SE" dirty="0" smtClean="0"/>
          </a:p>
          <a:p>
            <a:pPr marL="0" indent="0">
              <a:buNone/>
            </a:pPr>
            <a:endParaRPr lang="sv-SE" dirty="0"/>
          </a:p>
        </p:txBody>
      </p:sp>
    </p:spTree>
    <p:extLst>
      <p:ext uri="{BB962C8B-B14F-4D97-AF65-F5344CB8AC3E}">
        <p14:creationId xmlns:p14="http://schemas.microsoft.com/office/powerpoint/2010/main" val="285346656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”jag är så trött på död…”</a:t>
            </a:r>
            <a:endParaRPr lang="sv-SE" dirty="0"/>
          </a:p>
        </p:txBody>
      </p:sp>
    </p:spTree>
    <p:extLst>
      <p:ext uri="{BB962C8B-B14F-4D97-AF65-F5344CB8AC3E}">
        <p14:creationId xmlns:p14="http://schemas.microsoft.com/office/powerpoint/2010/main" val="99929360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Varför världen är ur led</a:t>
            </a:r>
            <a:endParaRPr lang="sv-SE" dirty="0"/>
          </a:p>
        </p:txBody>
      </p:sp>
      <p:sp>
        <p:nvSpPr>
          <p:cNvPr id="3" name="Platshållare för innehåll 2"/>
          <p:cNvSpPr>
            <a:spLocks noGrp="1"/>
          </p:cNvSpPr>
          <p:nvPr>
            <p:ph idx="1"/>
          </p:nvPr>
        </p:nvSpPr>
        <p:spPr/>
        <p:txBody>
          <a:bodyPr>
            <a:normAutofit lnSpcReduction="10000"/>
          </a:bodyPr>
          <a:lstStyle/>
          <a:p>
            <a:pPr marL="0" indent="0">
              <a:buNone/>
            </a:pPr>
            <a:r>
              <a:rPr lang="sv-SE" dirty="0"/>
              <a:t>”Man, the </a:t>
            </a:r>
            <a:r>
              <a:rPr lang="sv-SE" dirty="0" err="1"/>
              <a:t>world</a:t>
            </a:r>
            <a:r>
              <a:rPr lang="sv-SE" dirty="0"/>
              <a:t> </a:t>
            </a:r>
            <a:r>
              <a:rPr lang="sv-SE" dirty="0" err="1"/>
              <a:t>ain’t</a:t>
            </a:r>
            <a:r>
              <a:rPr lang="sv-SE" dirty="0"/>
              <a:t> </a:t>
            </a:r>
            <a:r>
              <a:rPr lang="sv-SE" dirty="0" err="1"/>
              <a:t>s’pposed</a:t>
            </a:r>
            <a:r>
              <a:rPr lang="sv-SE" dirty="0"/>
              <a:t> </a:t>
            </a:r>
            <a:r>
              <a:rPr lang="sv-SE" dirty="0" err="1"/>
              <a:t>to</a:t>
            </a:r>
            <a:r>
              <a:rPr lang="sv-SE" dirty="0"/>
              <a:t> </a:t>
            </a:r>
            <a:r>
              <a:rPr lang="sv-SE" dirty="0" err="1"/>
              <a:t>work</a:t>
            </a:r>
            <a:r>
              <a:rPr lang="sv-SE" dirty="0"/>
              <a:t> like </a:t>
            </a:r>
            <a:r>
              <a:rPr lang="sv-SE" dirty="0" err="1"/>
              <a:t>this</a:t>
            </a:r>
            <a:r>
              <a:rPr lang="sv-SE" dirty="0"/>
              <a:t>. </a:t>
            </a:r>
            <a:r>
              <a:rPr lang="sv-SE" dirty="0" err="1"/>
              <a:t>Maybe</a:t>
            </a:r>
            <a:r>
              <a:rPr lang="sv-SE" dirty="0"/>
              <a:t> </a:t>
            </a:r>
            <a:r>
              <a:rPr lang="sv-SE" dirty="0" err="1"/>
              <a:t>you</a:t>
            </a:r>
            <a:r>
              <a:rPr lang="sv-SE" dirty="0"/>
              <a:t> </a:t>
            </a:r>
            <a:r>
              <a:rPr lang="sv-SE" dirty="0" err="1"/>
              <a:t>don’t</a:t>
            </a:r>
            <a:r>
              <a:rPr lang="sv-SE" dirty="0"/>
              <a:t> </a:t>
            </a:r>
            <a:r>
              <a:rPr lang="sv-SE" dirty="0" err="1"/>
              <a:t>know</a:t>
            </a:r>
            <a:r>
              <a:rPr lang="sv-SE" dirty="0"/>
              <a:t> </a:t>
            </a:r>
            <a:r>
              <a:rPr lang="sv-SE" dirty="0" err="1"/>
              <a:t>that</a:t>
            </a:r>
            <a:r>
              <a:rPr lang="sv-SE" dirty="0"/>
              <a:t>, </a:t>
            </a:r>
            <a:r>
              <a:rPr lang="sv-SE" dirty="0" err="1"/>
              <a:t>but</a:t>
            </a:r>
            <a:r>
              <a:rPr lang="sv-SE" dirty="0"/>
              <a:t> </a:t>
            </a:r>
            <a:r>
              <a:rPr lang="sv-SE" dirty="0" err="1"/>
              <a:t>this</a:t>
            </a:r>
            <a:r>
              <a:rPr lang="sv-SE" dirty="0"/>
              <a:t> </a:t>
            </a:r>
            <a:r>
              <a:rPr lang="sv-SE" dirty="0" err="1" smtClean="0"/>
              <a:t>ain’t</a:t>
            </a:r>
            <a:r>
              <a:rPr lang="sv-SE" dirty="0"/>
              <a:t> </a:t>
            </a:r>
            <a:r>
              <a:rPr lang="sv-SE" dirty="0" smtClean="0"/>
              <a:t>the </a:t>
            </a:r>
            <a:r>
              <a:rPr lang="sv-SE" dirty="0" err="1"/>
              <a:t>way</a:t>
            </a:r>
            <a:r>
              <a:rPr lang="sv-SE" dirty="0"/>
              <a:t> </a:t>
            </a:r>
            <a:r>
              <a:rPr lang="sv-SE" dirty="0" err="1"/>
              <a:t>it’s</a:t>
            </a:r>
            <a:r>
              <a:rPr lang="sv-SE" dirty="0"/>
              <a:t> </a:t>
            </a:r>
            <a:r>
              <a:rPr lang="sv-SE" dirty="0" err="1"/>
              <a:t>s’pposed</a:t>
            </a:r>
            <a:r>
              <a:rPr lang="sv-SE" dirty="0"/>
              <a:t> </a:t>
            </a:r>
            <a:r>
              <a:rPr lang="sv-SE" dirty="0" err="1"/>
              <a:t>to</a:t>
            </a:r>
            <a:r>
              <a:rPr lang="sv-SE" dirty="0"/>
              <a:t> be. </a:t>
            </a:r>
            <a:r>
              <a:rPr lang="sv-SE" dirty="0" err="1"/>
              <a:t>I’m</a:t>
            </a:r>
            <a:r>
              <a:rPr lang="sv-SE" dirty="0"/>
              <a:t> </a:t>
            </a:r>
            <a:r>
              <a:rPr lang="sv-SE" dirty="0" err="1"/>
              <a:t>s’pposed</a:t>
            </a:r>
            <a:r>
              <a:rPr lang="sv-SE" dirty="0"/>
              <a:t> </a:t>
            </a:r>
            <a:r>
              <a:rPr lang="sv-SE" dirty="0" err="1"/>
              <a:t>to</a:t>
            </a:r>
            <a:r>
              <a:rPr lang="sv-SE" dirty="0"/>
              <a:t> be </a:t>
            </a:r>
            <a:r>
              <a:rPr lang="sv-SE" dirty="0" err="1"/>
              <a:t>able</a:t>
            </a:r>
            <a:r>
              <a:rPr lang="sv-SE" dirty="0"/>
              <a:t> </a:t>
            </a:r>
            <a:r>
              <a:rPr lang="sv-SE" dirty="0" err="1"/>
              <a:t>to</a:t>
            </a:r>
            <a:r>
              <a:rPr lang="sv-SE" dirty="0"/>
              <a:t> do my </a:t>
            </a:r>
            <a:r>
              <a:rPr lang="sv-SE" dirty="0" err="1"/>
              <a:t>job</a:t>
            </a:r>
            <a:r>
              <a:rPr lang="sv-SE" dirty="0"/>
              <a:t> </a:t>
            </a:r>
            <a:r>
              <a:rPr lang="sv-SE" dirty="0" err="1"/>
              <a:t>without</a:t>
            </a:r>
            <a:r>
              <a:rPr lang="sv-SE" dirty="0"/>
              <a:t> </a:t>
            </a:r>
            <a:r>
              <a:rPr lang="sv-SE" dirty="0" err="1"/>
              <a:t>askin</a:t>
            </a:r>
            <a:r>
              <a:rPr lang="sv-SE" dirty="0"/>
              <a:t>’ </a:t>
            </a:r>
            <a:r>
              <a:rPr lang="sv-SE" dirty="0" err="1"/>
              <a:t>you</a:t>
            </a:r>
            <a:r>
              <a:rPr lang="sv-SE" dirty="0"/>
              <a:t> </a:t>
            </a:r>
            <a:r>
              <a:rPr lang="sv-SE" dirty="0" err="1"/>
              <a:t>if</a:t>
            </a:r>
            <a:r>
              <a:rPr lang="sv-SE" dirty="0"/>
              <a:t> </a:t>
            </a:r>
            <a:r>
              <a:rPr lang="sv-SE" dirty="0" smtClean="0"/>
              <a:t>I </a:t>
            </a:r>
            <a:r>
              <a:rPr lang="sv-SE" dirty="0" err="1" smtClean="0"/>
              <a:t>can</a:t>
            </a:r>
            <a:r>
              <a:rPr lang="sv-SE" dirty="0" err="1"/>
              <a:t>.</a:t>
            </a:r>
            <a:r>
              <a:rPr lang="sv-SE" dirty="0"/>
              <a:t> And </a:t>
            </a:r>
            <a:r>
              <a:rPr lang="sv-SE" dirty="0" err="1"/>
              <a:t>that</a:t>
            </a:r>
            <a:r>
              <a:rPr lang="sv-SE" dirty="0"/>
              <a:t> </a:t>
            </a:r>
            <a:r>
              <a:rPr lang="sv-SE" dirty="0" err="1"/>
              <a:t>dude</a:t>
            </a:r>
            <a:r>
              <a:rPr lang="sv-SE" dirty="0"/>
              <a:t> is </a:t>
            </a:r>
            <a:r>
              <a:rPr lang="sv-SE" dirty="0" err="1"/>
              <a:t>s’pposed</a:t>
            </a:r>
            <a:r>
              <a:rPr lang="sv-SE" dirty="0"/>
              <a:t> </a:t>
            </a:r>
            <a:r>
              <a:rPr lang="sv-SE" dirty="0" err="1"/>
              <a:t>to</a:t>
            </a:r>
            <a:r>
              <a:rPr lang="sv-SE" dirty="0"/>
              <a:t> be </a:t>
            </a:r>
            <a:r>
              <a:rPr lang="sv-SE" dirty="0" err="1"/>
              <a:t>able</a:t>
            </a:r>
            <a:r>
              <a:rPr lang="sv-SE" dirty="0"/>
              <a:t> </a:t>
            </a:r>
            <a:r>
              <a:rPr lang="sv-SE" dirty="0" err="1"/>
              <a:t>to</a:t>
            </a:r>
            <a:r>
              <a:rPr lang="sv-SE" dirty="0"/>
              <a:t> </a:t>
            </a:r>
            <a:r>
              <a:rPr lang="sv-SE" dirty="0" err="1"/>
              <a:t>wait</a:t>
            </a:r>
            <a:r>
              <a:rPr lang="sv-SE" dirty="0"/>
              <a:t> </a:t>
            </a:r>
            <a:r>
              <a:rPr lang="sv-SE" dirty="0" err="1"/>
              <a:t>with</a:t>
            </a:r>
            <a:r>
              <a:rPr lang="sv-SE" dirty="0"/>
              <a:t> </a:t>
            </a:r>
            <a:r>
              <a:rPr lang="sv-SE" dirty="0" err="1"/>
              <a:t>his</a:t>
            </a:r>
            <a:r>
              <a:rPr lang="sv-SE" dirty="0"/>
              <a:t> </a:t>
            </a:r>
            <a:r>
              <a:rPr lang="sv-SE" dirty="0" err="1"/>
              <a:t>car</a:t>
            </a:r>
            <a:r>
              <a:rPr lang="sv-SE" dirty="0"/>
              <a:t> </a:t>
            </a:r>
            <a:r>
              <a:rPr lang="sv-SE" dirty="0" err="1"/>
              <a:t>without</a:t>
            </a:r>
            <a:r>
              <a:rPr lang="sv-SE" dirty="0"/>
              <a:t> </a:t>
            </a:r>
            <a:r>
              <a:rPr lang="sv-SE" dirty="0" err="1"/>
              <a:t>you</a:t>
            </a:r>
            <a:r>
              <a:rPr lang="sv-SE" dirty="0"/>
              <a:t> </a:t>
            </a:r>
            <a:r>
              <a:rPr lang="sv-SE" dirty="0" err="1"/>
              <a:t>rippin</a:t>
            </a:r>
            <a:r>
              <a:rPr lang="sv-SE" dirty="0"/>
              <a:t>’ </a:t>
            </a:r>
            <a:r>
              <a:rPr lang="sv-SE" dirty="0" err="1"/>
              <a:t>him</a:t>
            </a:r>
            <a:r>
              <a:rPr lang="sv-SE" dirty="0"/>
              <a:t> </a:t>
            </a:r>
            <a:r>
              <a:rPr lang="sv-SE" dirty="0" smtClean="0"/>
              <a:t>off. </a:t>
            </a:r>
            <a:r>
              <a:rPr lang="sv-SE" dirty="0" err="1" smtClean="0"/>
              <a:t>Everything’s</a:t>
            </a:r>
            <a:r>
              <a:rPr lang="sv-SE" dirty="0" smtClean="0"/>
              <a:t> </a:t>
            </a:r>
            <a:r>
              <a:rPr lang="sv-SE" dirty="0" err="1"/>
              <a:t>s’pposed</a:t>
            </a:r>
            <a:r>
              <a:rPr lang="sv-SE" dirty="0"/>
              <a:t> </a:t>
            </a:r>
            <a:r>
              <a:rPr lang="sv-SE" dirty="0" err="1"/>
              <a:t>to</a:t>
            </a:r>
            <a:r>
              <a:rPr lang="sv-SE" dirty="0"/>
              <a:t> be different </a:t>
            </a:r>
            <a:r>
              <a:rPr lang="sv-SE" dirty="0" err="1"/>
              <a:t>than</a:t>
            </a:r>
            <a:r>
              <a:rPr lang="sv-SE" dirty="0"/>
              <a:t> </a:t>
            </a:r>
            <a:r>
              <a:rPr lang="sv-SE" dirty="0" err="1"/>
              <a:t>what</a:t>
            </a:r>
            <a:r>
              <a:rPr lang="sv-SE" dirty="0"/>
              <a:t> it is </a:t>
            </a:r>
            <a:r>
              <a:rPr lang="sv-SE" dirty="0" err="1"/>
              <a:t>here</a:t>
            </a:r>
            <a:r>
              <a:rPr lang="sv-SE" dirty="0"/>
              <a:t>.</a:t>
            </a:r>
            <a:r>
              <a:rPr lang="sv-SE" dirty="0" smtClean="0"/>
              <a:t>” (Danny Glover i Grand Canyon) citerad från ”Not the Way </a:t>
            </a:r>
            <a:r>
              <a:rPr lang="sv-SE" dirty="0" err="1" smtClean="0"/>
              <a:t>t’s</a:t>
            </a:r>
            <a:r>
              <a:rPr lang="sv-SE" dirty="0" smtClean="0"/>
              <a:t> </a:t>
            </a:r>
            <a:r>
              <a:rPr lang="sv-SE" dirty="0" err="1" smtClean="0"/>
              <a:t>Supposed</a:t>
            </a:r>
            <a:r>
              <a:rPr lang="sv-SE" dirty="0" smtClean="0"/>
              <a:t> </a:t>
            </a:r>
            <a:r>
              <a:rPr lang="sv-SE" dirty="0" err="1" smtClean="0"/>
              <a:t>to</a:t>
            </a:r>
            <a:r>
              <a:rPr lang="sv-SE" dirty="0" smtClean="0"/>
              <a:t> be, Cornelis </a:t>
            </a:r>
            <a:r>
              <a:rPr lang="sv-SE" dirty="0" err="1" smtClean="0"/>
              <a:t>Plantinga</a:t>
            </a:r>
            <a:endParaRPr lang="sv-SE" dirty="0"/>
          </a:p>
          <a:p>
            <a:pPr algn="r"/>
            <a:endParaRPr lang="sv-SE" dirty="0"/>
          </a:p>
        </p:txBody>
      </p:sp>
    </p:spTree>
    <p:extLst>
      <p:ext uri="{BB962C8B-B14F-4D97-AF65-F5344CB8AC3E}">
        <p14:creationId xmlns:p14="http://schemas.microsoft.com/office/powerpoint/2010/main" val="164001808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Varför är världen ur led?...forts</a:t>
            </a:r>
            <a:endParaRPr lang="sv-SE" dirty="0"/>
          </a:p>
        </p:txBody>
      </p:sp>
      <p:sp>
        <p:nvSpPr>
          <p:cNvPr id="3" name="Platshållare för innehåll 2"/>
          <p:cNvSpPr>
            <a:spLocks noGrp="1"/>
          </p:cNvSpPr>
          <p:nvPr>
            <p:ph idx="1"/>
          </p:nvPr>
        </p:nvSpPr>
        <p:spPr/>
        <p:txBody>
          <a:bodyPr/>
          <a:lstStyle/>
          <a:p>
            <a:pPr marL="0" indent="0">
              <a:buNone/>
            </a:pPr>
            <a:r>
              <a:rPr lang="sv-SE" dirty="0" smtClean="0"/>
              <a:t>”</a:t>
            </a:r>
            <a:r>
              <a:rPr lang="sv-SE" dirty="0" err="1" smtClean="0"/>
              <a:t>Unless</a:t>
            </a:r>
            <a:r>
              <a:rPr lang="sv-SE" dirty="0" smtClean="0"/>
              <a:t> </a:t>
            </a:r>
            <a:r>
              <a:rPr lang="sv-SE" dirty="0" err="1" smtClean="0"/>
              <a:t>we</a:t>
            </a:r>
            <a:r>
              <a:rPr lang="sv-SE" dirty="0" smtClean="0"/>
              <a:t> </a:t>
            </a:r>
            <a:r>
              <a:rPr lang="sv-SE" dirty="0" err="1" smtClean="0"/>
              <a:t>judge</a:t>
            </a:r>
            <a:r>
              <a:rPr lang="sv-SE" dirty="0" smtClean="0"/>
              <a:t> </a:t>
            </a:r>
            <a:r>
              <a:rPr lang="sv-SE" dirty="0" err="1" smtClean="0"/>
              <a:t>this</a:t>
            </a:r>
            <a:r>
              <a:rPr lang="sv-SE" dirty="0" smtClean="0"/>
              <a:t> </a:t>
            </a:r>
            <a:r>
              <a:rPr lang="sv-SE" dirty="0" err="1" smtClean="0"/>
              <a:t>waste</a:t>
            </a:r>
            <a:r>
              <a:rPr lang="sv-SE" dirty="0" smtClean="0"/>
              <a:t> and </a:t>
            </a:r>
            <a:r>
              <a:rPr lang="sv-SE" dirty="0" err="1" smtClean="0"/>
              <a:t>cruelty</a:t>
            </a:r>
            <a:r>
              <a:rPr lang="sv-SE" dirty="0" smtClean="0"/>
              <a:t> </a:t>
            </a:r>
            <a:r>
              <a:rPr lang="sv-SE" dirty="0" err="1" smtClean="0"/>
              <a:t>to</a:t>
            </a:r>
            <a:r>
              <a:rPr lang="sv-SE" dirty="0" smtClean="0"/>
              <a:t> be real </a:t>
            </a:r>
            <a:r>
              <a:rPr lang="sv-SE" dirty="0" err="1" smtClean="0"/>
              <a:t>evils</a:t>
            </a:r>
            <a:r>
              <a:rPr lang="sv-SE" dirty="0" smtClean="0"/>
              <a:t> </a:t>
            </a:r>
            <a:r>
              <a:rPr lang="sv-SE" dirty="0" err="1" smtClean="0"/>
              <a:t>we</a:t>
            </a:r>
            <a:r>
              <a:rPr lang="sv-SE" dirty="0" smtClean="0"/>
              <a:t> </a:t>
            </a:r>
            <a:r>
              <a:rPr lang="sv-SE" dirty="0" err="1" smtClean="0"/>
              <a:t>cannot</a:t>
            </a:r>
            <a:r>
              <a:rPr lang="sv-SE" dirty="0" smtClean="0"/>
              <a:t>…</a:t>
            </a:r>
            <a:r>
              <a:rPr lang="sv-SE" dirty="0" err="1" smtClean="0"/>
              <a:t>condemn</a:t>
            </a:r>
            <a:r>
              <a:rPr lang="sv-SE" dirty="0" smtClean="0"/>
              <a:t> the </a:t>
            </a:r>
            <a:r>
              <a:rPr lang="sv-SE" dirty="0" err="1" smtClean="0"/>
              <a:t>universe</a:t>
            </a:r>
            <a:r>
              <a:rPr lang="sv-SE" dirty="0" smtClean="0"/>
              <a:t> for </a:t>
            </a:r>
            <a:r>
              <a:rPr lang="sv-SE" dirty="0" err="1" smtClean="0"/>
              <a:t>exhibiting</a:t>
            </a:r>
            <a:r>
              <a:rPr lang="sv-SE" dirty="0" smtClean="0"/>
              <a:t> </a:t>
            </a:r>
            <a:r>
              <a:rPr lang="sv-SE" dirty="0" err="1" smtClean="0"/>
              <a:t>them</a:t>
            </a:r>
            <a:r>
              <a:rPr lang="sv-SE" dirty="0" smtClean="0"/>
              <a:t>…</a:t>
            </a:r>
            <a:r>
              <a:rPr lang="sv-SE" dirty="0" err="1" smtClean="0"/>
              <a:t>unless</a:t>
            </a:r>
            <a:r>
              <a:rPr lang="sv-SE" dirty="0" smtClean="0"/>
              <a:t> </a:t>
            </a:r>
            <a:r>
              <a:rPr lang="sv-SE" dirty="0" err="1" smtClean="0"/>
              <a:t>we</a:t>
            </a:r>
            <a:r>
              <a:rPr lang="sv-SE" dirty="0" smtClean="0"/>
              <a:t> </a:t>
            </a:r>
            <a:r>
              <a:rPr lang="sv-SE" dirty="0" err="1" smtClean="0"/>
              <a:t>take</a:t>
            </a:r>
            <a:r>
              <a:rPr lang="sv-SE" dirty="0" smtClean="0"/>
              <a:t> </a:t>
            </a:r>
            <a:r>
              <a:rPr lang="sv-SE" dirty="0" err="1" smtClean="0"/>
              <a:t>our</a:t>
            </a:r>
            <a:r>
              <a:rPr lang="sv-SE" dirty="0" smtClean="0"/>
              <a:t> </a:t>
            </a:r>
            <a:r>
              <a:rPr lang="sv-SE" dirty="0" err="1" smtClean="0"/>
              <a:t>own</a:t>
            </a:r>
            <a:r>
              <a:rPr lang="sv-SE" dirty="0" smtClean="0"/>
              <a:t> standard </a:t>
            </a:r>
            <a:r>
              <a:rPr lang="sv-SE" dirty="0" err="1" smtClean="0"/>
              <a:t>to</a:t>
            </a:r>
            <a:r>
              <a:rPr lang="sv-SE" dirty="0" smtClean="0"/>
              <a:t> be </a:t>
            </a:r>
            <a:r>
              <a:rPr lang="sv-SE" dirty="0" err="1" smtClean="0"/>
              <a:t>something</a:t>
            </a:r>
            <a:r>
              <a:rPr lang="sv-SE" dirty="0" smtClean="0"/>
              <a:t> </a:t>
            </a:r>
            <a:r>
              <a:rPr lang="sv-SE" dirty="0" err="1" smtClean="0"/>
              <a:t>more</a:t>
            </a:r>
            <a:r>
              <a:rPr lang="sv-SE" dirty="0" smtClean="0"/>
              <a:t> </a:t>
            </a:r>
            <a:r>
              <a:rPr lang="sv-SE" dirty="0" err="1" smtClean="0"/>
              <a:t>than</a:t>
            </a:r>
            <a:r>
              <a:rPr lang="sv-SE" dirty="0" smtClean="0"/>
              <a:t> </a:t>
            </a:r>
            <a:r>
              <a:rPr lang="sv-SE" dirty="0" err="1" smtClean="0"/>
              <a:t>us</a:t>
            </a:r>
            <a:r>
              <a:rPr lang="sv-SE" dirty="0" smtClean="0"/>
              <a:t>, </a:t>
            </a:r>
            <a:r>
              <a:rPr lang="sv-SE" dirty="0" err="1" smtClean="0"/>
              <a:t>to</a:t>
            </a:r>
            <a:r>
              <a:rPr lang="sv-SE" dirty="0" smtClean="0"/>
              <a:t> be in </a:t>
            </a:r>
            <a:r>
              <a:rPr lang="sv-SE" dirty="0" err="1" smtClean="0"/>
              <a:t>fact</a:t>
            </a:r>
            <a:r>
              <a:rPr lang="sv-SE" dirty="0" smtClean="0"/>
              <a:t> an objektive </a:t>
            </a:r>
            <a:r>
              <a:rPr lang="sv-SE" dirty="0" err="1" smtClean="0"/>
              <a:t>principle</a:t>
            </a:r>
            <a:r>
              <a:rPr lang="sv-SE" dirty="0" smtClean="0"/>
              <a:t> </a:t>
            </a:r>
            <a:r>
              <a:rPr lang="sv-SE" dirty="0" err="1" smtClean="0"/>
              <a:t>to</a:t>
            </a:r>
            <a:r>
              <a:rPr lang="sv-SE" dirty="0" smtClean="0"/>
              <a:t> </a:t>
            </a:r>
            <a:r>
              <a:rPr lang="sv-SE" dirty="0" err="1" smtClean="0"/>
              <a:t>which</a:t>
            </a:r>
            <a:r>
              <a:rPr lang="sv-SE" dirty="0" smtClean="0"/>
              <a:t> </a:t>
            </a:r>
            <a:r>
              <a:rPr lang="sv-SE" dirty="0" err="1" smtClean="0"/>
              <a:t>we</a:t>
            </a:r>
            <a:r>
              <a:rPr lang="sv-SE" dirty="0" smtClean="0"/>
              <a:t> </a:t>
            </a:r>
            <a:r>
              <a:rPr lang="sv-SE" dirty="0" err="1" smtClean="0"/>
              <a:t>are</a:t>
            </a:r>
            <a:r>
              <a:rPr lang="sv-SE" dirty="0" smtClean="0"/>
              <a:t> </a:t>
            </a:r>
            <a:r>
              <a:rPr lang="sv-SE" dirty="0" err="1" smtClean="0"/>
              <a:t>responding</a:t>
            </a:r>
            <a:r>
              <a:rPr lang="sv-SE" dirty="0" smtClean="0"/>
              <a:t>, </a:t>
            </a:r>
            <a:r>
              <a:rPr lang="sv-SE" dirty="0" err="1" smtClean="0"/>
              <a:t>we</a:t>
            </a:r>
            <a:r>
              <a:rPr lang="sv-SE" dirty="0" smtClean="0"/>
              <a:t> </a:t>
            </a:r>
            <a:r>
              <a:rPr lang="sv-SE" dirty="0" err="1" smtClean="0"/>
              <a:t>cannot</a:t>
            </a:r>
            <a:r>
              <a:rPr lang="sv-SE" dirty="0" smtClean="0"/>
              <a:t> </a:t>
            </a:r>
            <a:r>
              <a:rPr lang="sv-SE" dirty="0" err="1" smtClean="0"/>
              <a:t>regard</a:t>
            </a:r>
            <a:r>
              <a:rPr lang="sv-SE" dirty="0" smtClean="0"/>
              <a:t> the standard as valid” (C.S Lewis)</a:t>
            </a:r>
            <a:endParaRPr lang="sv-SE" dirty="0"/>
          </a:p>
        </p:txBody>
      </p:sp>
    </p:spTree>
    <p:extLst>
      <p:ext uri="{BB962C8B-B14F-4D97-AF65-F5344CB8AC3E}">
        <p14:creationId xmlns:p14="http://schemas.microsoft.com/office/powerpoint/2010/main" val="2315443643"/>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Få saker är så självklara som att livet innebär smärta och död. Varför upplever vi dem då som så onaturliga? </a:t>
            </a:r>
            <a:endParaRPr lang="sv-SE" dirty="0"/>
          </a:p>
        </p:txBody>
      </p:sp>
    </p:spTree>
    <p:extLst>
      <p:ext uri="{BB962C8B-B14F-4D97-AF65-F5344CB8AC3E}">
        <p14:creationId xmlns:p14="http://schemas.microsoft.com/office/powerpoint/2010/main" val="31339293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intro</a:t>
            </a:r>
            <a:endParaRPr lang="sv-SE" dirty="0"/>
          </a:p>
        </p:txBody>
      </p:sp>
      <p:sp>
        <p:nvSpPr>
          <p:cNvPr id="3" name="Platshållare för innehåll 2"/>
          <p:cNvSpPr>
            <a:spLocks noGrp="1"/>
          </p:cNvSpPr>
          <p:nvPr>
            <p:ph idx="1"/>
          </p:nvPr>
        </p:nvSpPr>
        <p:spPr/>
        <p:txBody>
          <a:bodyPr/>
          <a:lstStyle/>
          <a:p>
            <a:pPr marL="0" indent="0">
              <a:buNone/>
            </a:pPr>
            <a:r>
              <a:rPr lang="sv-SE" dirty="0" smtClean="0"/>
              <a:t>”Det är inte Gud som jag inte accepterar, det måste du förstå, det är den värld som skapats av honom, Guds värld alltså, som jag inte accepterar och inte kan gå med på att acceptera” (Ivan Karamazov, Bröderna Karamazov) </a:t>
            </a:r>
            <a:endParaRPr lang="sv-SE" dirty="0"/>
          </a:p>
        </p:txBody>
      </p:sp>
    </p:spTree>
    <p:extLst>
      <p:ext uri="{BB962C8B-B14F-4D97-AF65-F5344CB8AC3E}">
        <p14:creationId xmlns:p14="http://schemas.microsoft.com/office/powerpoint/2010/main" val="111056990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Varför är världen ur led?...forts</a:t>
            </a:r>
            <a:endParaRPr lang="sv-SE" dirty="0"/>
          </a:p>
        </p:txBody>
      </p:sp>
      <p:pic>
        <p:nvPicPr>
          <p:cNvPr id="4" name="Platshållare för innehåll 3" descr="Michaelangelos-creation-of-Adam.jpg"/>
          <p:cNvPicPr>
            <a:picLocks noGrp="1" noChangeAspect="1"/>
          </p:cNvPicPr>
          <p:nvPr>
            <p:ph idx="1"/>
          </p:nvPr>
        </p:nvPicPr>
        <p:blipFill>
          <a:blip r:embed="rId2">
            <a:extLst>
              <a:ext uri="{28A0092B-C50C-407E-A947-70E740481C1C}">
                <a14:useLocalDpi xmlns:a14="http://schemas.microsoft.com/office/drawing/2010/main" val="0"/>
              </a:ext>
            </a:extLst>
          </a:blip>
          <a:srcRect l="4968" r="4968"/>
          <a:stretch>
            <a:fillRect/>
          </a:stretch>
        </p:blipFill>
        <p:spPr/>
      </p:pic>
    </p:spTree>
    <p:extLst>
      <p:ext uri="{BB962C8B-B14F-4D97-AF65-F5344CB8AC3E}">
        <p14:creationId xmlns:p14="http://schemas.microsoft.com/office/powerpoint/2010/main" val="275576448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Världen är fallen men ska radikalt upprättas…</a:t>
            </a:r>
          </a:p>
          <a:p>
            <a:pPr marL="0" indent="0">
              <a:buNone/>
            </a:pPr>
            <a:r>
              <a:rPr lang="sv-SE" dirty="0" smtClean="0"/>
              <a:t>”in </a:t>
            </a:r>
            <a:r>
              <a:rPr lang="sv-SE" dirty="0" err="1" smtClean="0"/>
              <a:t>both</a:t>
            </a:r>
            <a:r>
              <a:rPr lang="sv-SE" dirty="0" smtClean="0"/>
              <a:t> </a:t>
            </a:r>
            <a:r>
              <a:rPr lang="sv-SE" dirty="0" err="1" smtClean="0"/>
              <a:t>creation</a:t>
            </a:r>
            <a:r>
              <a:rPr lang="sv-SE" dirty="0" smtClean="0"/>
              <a:t> and </a:t>
            </a:r>
            <a:r>
              <a:rPr lang="sv-SE" dirty="0" err="1" smtClean="0"/>
              <a:t>covenant</a:t>
            </a:r>
            <a:r>
              <a:rPr lang="sv-SE" dirty="0" smtClean="0"/>
              <a:t> , grace </a:t>
            </a:r>
            <a:r>
              <a:rPr lang="sv-SE" dirty="0" err="1" smtClean="0"/>
              <a:t>perfects</a:t>
            </a:r>
            <a:r>
              <a:rPr lang="sv-SE" dirty="0" smtClean="0"/>
              <a:t> </a:t>
            </a:r>
            <a:r>
              <a:rPr lang="sv-SE" dirty="0" err="1" smtClean="0"/>
              <a:t>nature</a:t>
            </a:r>
            <a:r>
              <a:rPr lang="sv-SE" dirty="0" smtClean="0"/>
              <a:t>, not </a:t>
            </a:r>
            <a:r>
              <a:rPr lang="sv-SE" dirty="0" err="1" smtClean="0"/>
              <a:t>simply</a:t>
            </a:r>
            <a:r>
              <a:rPr lang="sv-SE" dirty="0" smtClean="0"/>
              <a:t> by </a:t>
            </a:r>
            <a:r>
              <a:rPr lang="sv-SE" dirty="0" err="1" smtClean="0"/>
              <a:t>topping</a:t>
            </a:r>
            <a:r>
              <a:rPr lang="sv-SE" dirty="0" smtClean="0"/>
              <a:t> it </a:t>
            </a:r>
            <a:r>
              <a:rPr lang="sv-SE" dirty="0" err="1" smtClean="0"/>
              <a:t>up</a:t>
            </a:r>
            <a:r>
              <a:rPr lang="sv-SE" dirty="0" smtClean="0"/>
              <a:t> </a:t>
            </a:r>
            <a:r>
              <a:rPr lang="sv-SE" dirty="0" err="1" smtClean="0"/>
              <a:t>but</a:t>
            </a:r>
            <a:r>
              <a:rPr lang="sv-SE" dirty="0" smtClean="0"/>
              <a:t> by </a:t>
            </a:r>
            <a:r>
              <a:rPr lang="sv-SE" dirty="0" err="1" smtClean="0"/>
              <a:t>judging</a:t>
            </a:r>
            <a:r>
              <a:rPr lang="sv-SE" dirty="0" smtClean="0"/>
              <a:t> it, </a:t>
            </a:r>
            <a:r>
              <a:rPr lang="sv-SE" dirty="0" err="1" smtClean="0"/>
              <a:t>condemning</a:t>
            </a:r>
            <a:r>
              <a:rPr lang="sv-SE" dirty="0" smtClean="0"/>
              <a:t> the </a:t>
            </a:r>
            <a:r>
              <a:rPr lang="sv-SE" dirty="0" err="1" smtClean="0"/>
              <a:t>evil</a:t>
            </a:r>
            <a:r>
              <a:rPr lang="sv-SE" dirty="0" smtClean="0"/>
              <a:t> </a:t>
            </a:r>
            <a:r>
              <a:rPr lang="sv-SE" dirty="0" err="1" smtClean="0"/>
              <a:t>that</a:t>
            </a:r>
            <a:r>
              <a:rPr lang="sv-SE" dirty="0" smtClean="0"/>
              <a:t> has </a:t>
            </a:r>
            <a:r>
              <a:rPr lang="sv-SE" dirty="0" err="1" smtClean="0"/>
              <a:t>infected</a:t>
            </a:r>
            <a:r>
              <a:rPr lang="sv-SE" dirty="0" smtClean="0"/>
              <a:t> it, and </a:t>
            </a:r>
            <a:r>
              <a:rPr lang="sv-SE" dirty="0" err="1" smtClean="0"/>
              <a:t>then</a:t>
            </a:r>
            <a:r>
              <a:rPr lang="sv-SE" dirty="0" smtClean="0"/>
              <a:t> </a:t>
            </a:r>
            <a:r>
              <a:rPr lang="sv-SE" dirty="0" err="1" smtClean="0"/>
              <a:t>renewing</a:t>
            </a:r>
            <a:r>
              <a:rPr lang="sv-SE" dirty="0" smtClean="0"/>
              <a:t> it” (N.T Wright)</a:t>
            </a:r>
            <a:endParaRPr lang="sv-SE" dirty="0"/>
          </a:p>
        </p:txBody>
      </p:sp>
    </p:spTree>
    <p:extLst>
      <p:ext uri="{BB962C8B-B14F-4D97-AF65-F5344CB8AC3E}">
        <p14:creationId xmlns:p14="http://schemas.microsoft.com/office/powerpoint/2010/main" val="48291790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Lidande behöver inte vara meningslöst</a:t>
            </a:r>
            <a:endParaRPr lang="sv-SE" dirty="0"/>
          </a:p>
        </p:txBody>
      </p:sp>
      <p:sp>
        <p:nvSpPr>
          <p:cNvPr id="3" name="Platshållare för innehåll 2"/>
          <p:cNvSpPr>
            <a:spLocks noGrp="1"/>
          </p:cNvSpPr>
          <p:nvPr>
            <p:ph idx="1"/>
          </p:nvPr>
        </p:nvSpPr>
        <p:spPr/>
        <p:txBody>
          <a:bodyPr/>
          <a:lstStyle/>
          <a:p>
            <a:r>
              <a:rPr lang="sv-SE" dirty="0" smtClean="0"/>
              <a:t>Bibeln ger oss inte ett tydligt varför, men den säger att vi som kristna kan lida med visshet om att det inte är förgäves och att vi är trygga i Guds händer. </a:t>
            </a:r>
          </a:p>
          <a:p>
            <a:r>
              <a:rPr lang="sv-SE" dirty="0" smtClean="0"/>
              <a:t>Så här uttrycker Paulus det:</a:t>
            </a:r>
            <a:endParaRPr lang="sv-SE" dirty="0"/>
          </a:p>
        </p:txBody>
      </p:sp>
    </p:spTree>
    <p:extLst>
      <p:ext uri="{BB962C8B-B14F-4D97-AF65-F5344CB8AC3E}">
        <p14:creationId xmlns:p14="http://schemas.microsoft.com/office/powerpoint/2010/main" val="107303750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92500" lnSpcReduction="10000"/>
          </a:bodyPr>
          <a:lstStyle/>
          <a:p>
            <a:pPr marL="0" indent="0">
              <a:buNone/>
            </a:pPr>
            <a:r>
              <a:rPr lang="sv-SE" b="1" dirty="0" smtClean="0"/>
              <a:t>””</a:t>
            </a:r>
            <a:r>
              <a:rPr lang="sv-SE" dirty="0" smtClean="0"/>
              <a:t>Vi </a:t>
            </a:r>
            <a:r>
              <a:rPr lang="sv-SE" dirty="0"/>
              <a:t>vet att för dem som älskar Gud samverkar allt till det bästa, för dem som är kallade efter hans </a:t>
            </a:r>
            <a:r>
              <a:rPr lang="sv-SE" dirty="0" smtClean="0"/>
              <a:t>beslut…” (Rom 8.28)</a:t>
            </a:r>
          </a:p>
          <a:p>
            <a:pPr marL="0" indent="0">
              <a:buNone/>
            </a:pPr>
            <a:r>
              <a:rPr lang="sv-SE" b="1" dirty="0" smtClean="0"/>
              <a:t>”</a:t>
            </a:r>
            <a:r>
              <a:rPr lang="sv-SE" dirty="0" smtClean="0"/>
              <a:t>Men </a:t>
            </a:r>
            <a:r>
              <a:rPr lang="sv-SE" dirty="0"/>
              <a:t>i allt detta vinner vi en överväldigande seger genom honom som har älskat oss. </a:t>
            </a:r>
            <a:r>
              <a:rPr lang="sv-SE" b="1" dirty="0"/>
              <a:t>38 </a:t>
            </a:r>
            <a:r>
              <a:rPr lang="sv-SE" dirty="0"/>
              <a:t>Ty jag är viss om att varken död eller liv, varken änglar eller furstar, varken något som nu är eller något som skall komma, varken makter, </a:t>
            </a:r>
            <a:r>
              <a:rPr lang="sv-SE" b="1" dirty="0"/>
              <a:t>39 </a:t>
            </a:r>
            <a:r>
              <a:rPr lang="sv-SE" dirty="0"/>
              <a:t>höjd eller djup eller något annat skapat skall kunna skilja oss från Guds kärlek i Kristus Jesus, vår Herre</a:t>
            </a:r>
            <a:r>
              <a:rPr lang="sv-SE" dirty="0" smtClean="0"/>
              <a:t>. (Rom 8.37-39)</a:t>
            </a:r>
            <a:endParaRPr lang="sv-SE" dirty="0"/>
          </a:p>
          <a:p>
            <a:pPr marL="0" indent="0">
              <a:buNone/>
            </a:pPr>
            <a:endParaRPr lang="sv-SE" dirty="0" smtClean="0"/>
          </a:p>
          <a:p>
            <a:pPr marL="0" indent="0">
              <a:buNone/>
            </a:pPr>
            <a:endParaRPr lang="sv-SE" dirty="0"/>
          </a:p>
        </p:txBody>
      </p:sp>
    </p:spTree>
    <p:extLst>
      <p:ext uri="{BB962C8B-B14F-4D97-AF65-F5344CB8AC3E}">
        <p14:creationId xmlns:p14="http://schemas.microsoft.com/office/powerpoint/2010/main" val="143279831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Paulus ger oss inget uttömmande varför, men han menar att Gud aldrig låter någon instans lidande vara komplett meningslös eller skingra oss från Gud. </a:t>
            </a:r>
            <a:endParaRPr lang="sv-SE" dirty="0"/>
          </a:p>
        </p:txBody>
      </p:sp>
    </p:spTree>
    <p:extLst>
      <p:ext uri="{BB962C8B-B14F-4D97-AF65-F5344CB8AC3E}">
        <p14:creationId xmlns:p14="http://schemas.microsoft.com/office/powerpoint/2010/main" val="403645711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Försoningsteologi och lidande</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a:t> ”Vad hjälper det egentligen att Jesus dog på korset? </a:t>
            </a:r>
            <a:r>
              <a:rPr lang="sv-SE" dirty="0" smtClean="0"/>
              <a:t>Vad hjälper </a:t>
            </a:r>
            <a:r>
              <a:rPr lang="sv-SE" dirty="0"/>
              <a:t>det ungdomarna som inte orkade simma hela vägen från </a:t>
            </a:r>
            <a:r>
              <a:rPr lang="sv-SE" dirty="0" err="1"/>
              <a:t>Utøya</a:t>
            </a:r>
            <a:r>
              <a:rPr lang="sv-SE" dirty="0"/>
              <a:t>…</a:t>
            </a:r>
            <a:r>
              <a:rPr lang="sv-SE" dirty="0" smtClean="0"/>
              <a:t>” (</a:t>
            </a:r>
            <a:r>
              <a:rPr lang="sv-SE" dirty="0" err="1" smtClean="0"/>
              <a:t>Camnerin</a:t>
            </a:r>
            <a:r>
              <a:rPr lang="sv-SE" dirty="0" smtClean="0"/>
              <a:t>) </a:t>
            </a:r>
            <a:endParaRPr lang="sv-SE" dirty="0"/>
          </a:p>
        </p:txBody>
      </p:sp>
    </p:spTree>
    <p:extLst>
      <p:ext uri="{BB962C8B-B14F-4D97-AF65-F5344CB8AC3E}">
        <p14:creationId xmlns:p14="http://schemas.microsoft.com/office/powerpoint/2010/main" val="75068051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I stark motsats till det nyss nämnda citatet ger oss, enligt  min mening, försoningsteologi resurser både att tänka kring och att leva igenom lidande.</a:t>
            </a:r>
          </a:p>
          <a:p>
            <a:pPr marL="0" indent="0">
              <a:buNone/>
            </a:pPr>
            <a:endParaRPr lang="sv-SE" dirty="0" smtClean="0"/>
          </a:p>
        </p:txBody>
      </p:sp>
    </p:spTree>
    <p:extLst>
      <p:ext uri="{BB962C8B-B14F-4D97-AF65-F5344CB8AC3E}">
        <p14:creationId xmlns:p14="http://schemas.microsoft.com/office/powerpoint/2010/main" val="238033174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Guds vrede och ondska</a:t>
            </a:r>
            <a:endParaRPr lang="sv-SE" dirty="0"/>
          </a:p>
        </p:txBody>
      </p:sp>
      <p:sp>
        <p:nvSpPr>
          <p:cNvPr id="3" name="Platshållare för innehåll 2"/>
          <p:cNvSpPr>
            <a:spLocks noGrp="1"/>
          </p:cNvSpPr>
          <p:nvPr>
            <p:ph idx="1"/>
          </p:nvPr>
        </p:nvSpPr>
        <p:spPr/>
        <p:txBody>
          <a:bodyPr>
            <a:normAutofit fontScale="92500" lnSpcReduction="20000"/>
          </a:bodyPr>
          <a:lstStyle/>
          <a:p>
            <a:pPr>
              <a:buFontTx/>
              <a:buChar char="-"/>
            </a:pPr>
            <a:r>
              <a:rPr lang="sv-SE" dirty="0" smtClean="0"/>
              <a:t>För det första, på korset visar Gud sin vrede och sitt missnöje över världens ondska. </a:t>
            </a:r>
          </a:p>
          <a:p>
            <a:pPr>
              <a:buFontTx/>
              <a:buChar char="-"/>
            </a:pPr>
            <a:r>
              <a:rPr lang="sv-SE" dirty="0" smtClean="0"/>
              <a:t>Det är min övertygelse att Gud inte stod passivt när det som hände på </a:t>
            </a:r>
            <a:r>
              <a:rPr lang="sv-SE" dirty="0" err="1" smtClean="0"/>
              <a:t>Ut</a:t>
            </a:r>
            <a:r>
              <a:rPr lang="sv-SE" dirty="0" err="1"/>
              <a:t>ö</a:t>
            </a:r>
            <a:r>
              <a:rPr lang="sv-SE" dirty="0" err="1" smtClean="0"/>
              <a:t>ya</a:t>
            </a:r>
            <a:r>
              <a:rPr lang="sv-SE" dirty="0" smtClean="0"/>
              <a:t> ägde rum. Jag tror att korset vittnar om hans hat mot det som hände där (Romarbrevet 1.18; 3.21-26).</a:t>
            </a:r>
          </a:p>
          <a:p>
            <a:pPr>
              <a:buFontTx/>
              <a:buChar char="-"/>
            </a:pPr>
            <a:r>
              <a:rPr lang="sv-SE" dirty="0" smtClean="0"/>
              <a:t>Dessutom lär oss bibeln att Gud slutgiltigt kommer döma världen när han kommer åter (Upp 21).</a:t>
            </a:r>
          </a:p>
          <a:p>
            <a:pPr>
              <a:buFontTx/>
              <a:buChar char="-"/>
            </a:pPr>
            <a:r>
              <a:rPr lang="sv-SE" dirty="0" smtClean="0"/>
              <a:t>Alltså, Gud är inte oengagerad i relation till ondska och lidande. Han handlar aktivt emot det. </a:t>
            </a:r>
          </a:p>
          <a:p>
            <a:pPr marL="0" indent="0">
              <a:buNone/>
            </a:pPr>
            <a:endParaRPr lang="sv-SE" dirty="0"/>
          </a:p>
        </p:txBody>
      </p:sp>
    </p:spTree>
    <p:extLst>
      <p:ext uri="{BB962C8B-B14F-4D97-AF65-F5344CB8AC3E}">
        <p14:creationId xmlns:p14="http://schemas.microsoft.com/office/powerpoint/2010/main" val="233294344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Guds kärlek och ondska</a:t>
            </a:r>
            <a:endParaRPr lang="sv-SE" dirty="0"/>
          </a:p>
        </p:txBody>
      </p:sp>
      <p:sp>
        <p:nvSpPr>
          <p:cNvPr id="3" name="Platshållare för innehåll 2"/>
          <p:cNvSpPr>
            <a:spLocks noGrp="1"/>
          </p:cNvSpPr>
          <p:nvPr>
            <p:ph idx="1"/>
          </p:nvPr>
        </p:nvSpPr>
        <p:spPr/>
        <p:txBody>
          <a:bodyPr/>
          <a:lstStyle/>
          <a:p>
            <a:r>
              <a:rPr lang="sv-SE" dirty="0" smtClean="0"/>
              <a:t>För det andra visar han sin enorma kärlek för oss (Rom 5.8; 8.32). </a:t>
            </a:r>
          </a:p>
          <a:p>
            <a:r>
              <a:rPr lang="sv-SE" dirty="0" smtClean="0"/>
              <a:t>Vi får inte något varför i Romarbrevet kap 5 eller 8. Men vi får ett ”varför inte”. </a:t>
            </a:r>
          </a:p>
          <a:p>
            <a:r>
              <a:rPr lang="sv-SE" dirty="0" smtClean="0"/>
              <a:t>Det är inte för att han inte bryr sig som han tillåter lidande. Logiken inom kristen teologi tillåter inte ett teologisk svar som gör Gud oberörd av vår situation:</a:t>
            </a:r>
            <a:endParaRPr lang="sv-SE" dirty="0"/>
          </a:p>
        </p:txBody>
      </p:sp>
    </p:spTree>
    <p:extLst>
      <p:ext uri="{BB962C8B-B14F-4D97-AF65-F5344CB8AC3E}">
        <p14:creationId xmlns:p14="http://schemas.microsoft.com/office/powerpoint/2010/main" val="51846665"/>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Forts..</a:t>
            </a:r>
            <a:endParaRPr lang="sv-SE" dirty="0"/>
          </a:p>
        </p:txBody>
      </p:sp>
      <p:sp>
        <p:nvSpPr>
          <p:cNvPr id="3" name="Platshållare för innehåll 2"/>
          <p:cNvSpPr>
            <a:spLocks noGrp="1"/>
          </p:cNvSpPr>
          <p:nvPr>
            <p:ph idx="1"/>
          </p:nvPr>
        </p:nvSpPr>
        <p:spPr/>
        <p:txBody>
          <a:bodyPr/>
          <a:lstStyle/>
          <a:p>
            <a:pPr marL="0" indent="0">
              <a:buNone/>
            </a:pPr>
            <a:r>
              <a:rPr lang="sv-SE" b="1" dirty="0" smtClean="0"/>
              <a:t> ”</a:t>
            </a:r>
            <a:r>
              <a:rPr lang="sv-SE" dirty="0" smtClean="0"/>
              <a:t>Han </a:t>
            </a:r>
            <a:r>
              <a:rPr lang="sv-SE" dirty="0"/>
              <a:t>som inte skonade sin egen Son utan utlämnade honom för oss alla, hur skulle han kunna annat än också skänka oss allt med honom</a:t>
            </a:r>
            <a:r>
              <a:rPr lang="sv-SE" dirty="0" smtClean="0"/>
              <a:t>?” (Romarbrevet 8.32)</a:t>
            </a:r>
            <a:endParaRPr lang="sv-SE" dirty="0"/>
          </a:p>
        </p:txBody>
      </p:sp>
    </p:spTree>
    <p:extLst>
      <p:ext uri="{BB962C8B-B14F-4D97-AF65-F5344CB8AC3E}">
        <p14:creationId xmlns:p14="http://schemas.microsoft.com/office/powerpoint/2010/main" val="40242466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Platshållare för innehåll 3" descr="knick3.jpg"/>
          <p:cNvPicPr>
            <a:picLocks noGrp="1" noChangeAspect="1"/>
          </p:cNvPicPr>
          <p:nvPr>
            <p:ph idx="1"/>
          </p:nvPr>
        </p:nvPicPr>
        <p:blipFill>
          <a:blip r:embed="rId2">
            <a:extLst>
              <a:ext uri="{28A0092B-C50C-407E-A947-70E740481C1C}">
                <a14:useLocalDpi xmlns:a14="http://schemas.microsoft.com/office/drawing/2010/main" val="0"/>
              </a:ext>
            </a:extLst>
          </a:blip>
          <a:srcRect t="8753" b="8753"/>
          <a:stretch>
            <a:fillRect/>
          </a:stretch>
        </p:blipFill>
        <p:spPr>
          <a:xfrm>
            <a:off x="457200" y="548768"/>
            <a:ext cx="8229600" cy="4525963"/>
          </a:xfrm>
        </p:spPr>
      </p:pic>
      <p:sp>
        <p:nvSpPr>
          <p:cNvPr id="6" name="Rektangel 5"/>
          <p:cNvSpPr/>
          <p:nvPr/>
        </p:nvSpPr>
        <p:spPr>
          <a:xfrm>
            <a:off x="2018631" y="5074731"/>
            <a:ext cx="4572000" cy="1477328"/>
          </a:xfrm>
          <a:prstGeom prst="rect">
            <a:avLst/>
          </a:prstGeom>
        </p:spPr>
        <p:txBody>
          <a:bodyPr>
            <a:spAutoFit/>
          </a:bodyPr>
          <a:lstStyle/>
          <a:p>
            <a:r>
              <a:rPr lang="sv-SE" dirty="0"/>
              <a:t>”…</a:t>
            </a:r>
            <a:r>
              <a:rPr lang="sv-SE" dirty="0">
                <a:latin typeface="American Typewriter"/>
                <a:cs typeface="American Typewriter"/>
              </a:rPr>
              <a:t>Gud iakttar oss inte. Han är upptagen med att inte rädda sjuka barn och låta folk svälta ihjäl. Om han existerar är det han som borde göra bot inte du</a:t>
            </a:r>
            <a:r>
              <a:rPr lang="sv-SE" dirty="0"/>
              <a:t>.”- (</a:t>
            </a:r>
            <a:r>
              <a:rPr lang="sv-SE" dirty="0">
                <a:latin typeface="American Typewriter"/>
                <a:cs typeface="American Typewriter"/>
              </a:rPr>
              <a:t>John </a:t>
            </a:r>
            <a:r>
              <a:rPr lang="sv-SE" dirty="0" err="1">
                <a:latin typeface="American Typewriter"/>
                <a:cs typeface="American Typewriter"/>
              </a:rPr>
              <a:t>Thackery</a:t>
            </a:r>
            <a:r>
              <a:rPr lang="sv-SE" dirty="0">
                <a:latin typeface="American Typewriter"/>
                <a:cs typeface="American Typewriter"/>
              </a:rPr>
              <a:t> , the Knick) </a:t>
            </a:r>
          </a:p>
        </p:txBody>
      </p:sp>
    </p:spTree>
    <p:extLst>
      <p:ext uri="{BB962C8B-B14F-4D97-AF65-F5344CB8AC3E}">
        <p14:creationId xmlns:p14="http://schemas.microsoft.com/office/powerpoint/2010/main" val="269175284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Resurser från korset</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Guds dom och kärlek ger både den som orsakat lidande, den som lider och offer av lidande hopp och tröst.</a:t>
            </a:r>
          </a:p>
          <a:p>
            <a:r>
              <a:rPr lang="sv-SE" dirty="0" smtClean="0"/>
              <a:t>Han erbjuder förövaren hopp igenom att säga att våra syndar är betalda och dörren till honom är öppet vad vi än gjort (Rom 5). </a:t>
            </a:r>
          </a:p>
          <a:p>
            <a:r>
              <a:rPr lang="sv-SE" dirty="0" smtClean="0"/>
              <a:t>Han säger till den lidande att det inte finns några gränser för hans kärlek till oss (Rom 8.32)</a:t>
            </a:r>
          </a:p>
          <a:p>
            <a:r>
              <a:rPr lang="sv-SE" dirty="0" smtClean="0"/>
              <a:t>Han säger till offer att han är vred över orättvisor; att han har tagit hand som synden och kommer göra det slutgiltigt. </a:t>
            </a:r>
            <a:endParaRPr lang="sv-SE" dirty="0"/>
          </a:p>
        </p:txBody>
      </p:sp>
    </p:spTree>
    <p:extLst>
      <p:ext uri="{BB962C8B-B14F-4D97-AF65-F5344CB8AC3E}">
        <p14:creationId xmlns:p14="http://schemas.microsoft.com/office/powerpoint/2010/main" val="393441459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Guds identifikation med oss och lidande</a:t>
            </a:r>
            <a:endParaRPr lang="sv-SE" dirty="0"/>
          </a:p>
        </p:txBody>
      </p:sp>
      <p:sp>
        <p:nvSpPr>
          <p:cNvPr id="3" name="Platshållare för innehåll 2"/>
          <p:cNvSpPr>
            <a:spLocks noGrp="1"/>
          </p:cNvSpPr>
          <p:nvPr>
            <p:ph idx="1"/>
          </p:nvPr>
        </p:nvSpPr>
        <p:spPr/>
        <p:txBody>
          <a:bodyPr/>
          <a:lstStyle/>
          <a:p>
            <a:pPr>
              <a:buFontTx/>
              <a:buChar char="-"/>
            </a:pPr>
            <a:r>
              <a:rPr lang="sv-SE" dirty="0" smtClean="0"/>
              <a:t>Men Guds handling på korset stannar inte vid att han visar kärlek en gång eller betalar det juridiska priset för våra synder. </a:t>
            </a:r>
          </a:p>
          <a:p>
            <a:pPr>
              <a:buFontTx/>
              <a:buChar char="-"/>
            </a:pPr>
            <a:r>
              <a:rPr lang="sv-SE" dirty="0" smtClean="0"/>
              <a:t>Han träder in i våra sår, sorger och synder och lider med oss och för oss.</a:t>
            </a:r>
            <a:endParaRPr lang="sv-SE" dirty="0"/>
          </a:p>
          <a:p>
            <a:pPr>
              <a:buFontTx/>
              <a:buChar char="-"/>
            </a:pPr>
            <a:endParaRPr lang="sv-SE" dirty="0"/>
          </a:p>
        </p:txBody>
      </p:sp>
    </p:spTree>
    <p:extLst>
      <p:ext uri="{BB962C8B-B14F-4D97-AF65-F5344CB8AC3E}">
        <p14:creationId xmlns:p14="http://schemas.microsoft.com/office/powerpoint/2010/main" val="265214900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a:buFontTx/>
              <a:buChar char="-"/>
            </a:pPr>
            <a:r>
              <a:rPr lang="sv-SE" b="1" dirty="0"/>
              <a:t> </a:t>
            </a:r>
            <a:r>
              <a:rPr lang="sv-SE" b="1" dirty="0" smtClean="0"/>
              <a:t>”</a:t>
            </a:r>
            <a:r>
              <a:rPr lang="sv-SE" dirty="0" smtClean="0"/>
              <a:t>Den </a:t>
            </a:r>
            <a:r>
              <a:rPr lang="sv-SE" dirty="0"/>
              <a:t>som inte visste av synd, honom har Gud i vårt ställe gjort till synd, för att vi i honom skulle stå rättfärdiga inför Gud</a:t>
            </a:r>
            <a:r>
              <a:rPr lang="sv-SE" dirty="0" smtClean="0"/>
              <a:t>.” (2 Kor 5.21)</a:t>
            </a:r>
          </a:p>
          <a:p>
            <a:pPr>
              <a:buFontTx/>
              <a:buChar char="-"/>
            </a:pPr>
            <a:r>
              <a:rPr lang="sv-SE" dirty="0" smtClean="0"/>
              <a:t>”Ty </a:t>
            </a:r>
            <a:r>
              <a:rPr lang="sv-SE" dirty="0"/>
              <a:t>vi har inte en överstepräst som ej kan ha medlidande med våra svagheter, utan en som blev frestad i allt liksom vi, men utan synd</a:t>
            </a:r>
            <a:r>
              <a:rPr lang="sv-SE" dirty="0" smtClean="0"/>
              <a:t>.” (Hebr. 4.15) </a:t>
            </a:r>
          </a:p>
          <a:p>
            <a:pPr marL="0" indent="0">
              <a:buNone/>
            </a:pPr>
            <a:endParaRPr lang="sv-SE" dirty="0"/>
          </a:p>
        </p:txBody>
      </p:sp>
      <p:sp>
        <p:nvSpPr>
          <p:cNvPr id="4" name="Rektangel 3"/>
          <p:cNvSpPr/>
          <p:nvPr/>
        </p:nvSpPr>
        <p:spPr>
          <a:xfrm>
            <a:off x="457200" y="1859340"/>
            <a:ext cx="6400800" cy="369332"/>
          </a:xfrm>
          <a:prstGeom prst="rect">
            <a:avLst/>
          </a:prstGeom>
        </p:spPr>
        <p:txBody>
          <a:bodyPr wrap="square">
            <a:spAutoFit/>
          </a:bodyPr>
          <a:lstStyle/>
          <a:p>
            <a:pPr>
              <a:buFontTx/>
              <a:buChar char="-"/>
            </a:pPr>
            <a:endParaRPr lang="sv-SE" dirty="0"/>
          </a:p>
        </p:txBody>
      </p:sp>
    </p:spTree>
    <p:extLst>
      <p:ext uri="{BB962C8B-B14F-4D97-AF65-F5344CB8AC3E}">
        <p14:creationId xmlns:p14="http://schemas.microsoft.com/office/powerpoint/2010/main" val="387960859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Alltså, När vi kommer till honom så kommer vi inte till en Gud som inte kan känna med oss eller veta vad vi går igenom. Vi kommer till en som vet allt, har genomgått allt och känner oss utan och innan. En som har identifierat med oss genom att bli synd (2 Kor. 5.21)</a:t>
            </a:r>
            <a:endParaRPr lang="sv-SE" dirty="0"/>
          </a:p>
        </p:txBody>
      </p:sp>
    </p:spTree>
    <p:extLst>
      <p:ext uri="{BB962C8B-B14F-4D97-AF65-F5344CB8AC3E}">
        <p14:creationId xmlns:p14="http://schemas.microsoft.com/office/powerpoint/2010/main" val="2974815668"/>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Jag tror inte </a:t>
            </a:r>
            <a:r>
              <a:rPr lang="sv-SE" dirty="0" smtClean="0"/>
              <a:t>hans vrede över synd eller hans identifikation med oss och kärlek för </a:t>
            </a:r>
            <a:r>
              <a:rPr lang="sv-SE" dirty="0"/>
              <a:t>oss stannade vid en historisk händelse för 2000 år sedan utan är aktiv än </a:t>
            </a:r>
            <a:r>
              <a:rPr lang="sv-SE" dirty="0" smtClean="0"/>
              <a:t>idag. </a:t>
            </a:r>
          </a:p>
          <a:p>
            <a:r>
              <a:rPr lang="sv-SE" dirty="0" smtClean="0"/>
              <a:t>Så här uttrycker en av mina lärare det:</a:t>
            </a:r>
            <a:endParaRPr lang="sv-SE" dirty="0"/>
          </a:p>
        </p:txBody>
      </p:sp>
    </p:spTree>
    <p:extLst>
      <p:ext uri="{BB962C8B-B14F-4D97-AF65-F5344CB8AC3E}">
        <p14:creationId xmlns:p14="http://schemas.microsoft.com/office/powerpoint/2010/main" val="261292348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70000" lnSpcReduction="20000"/>
          </a:bodyPr>
          <a:lstStyle/>
          <a:p>
            <a:pPr marL="0" indent="0">
              <a:buNone/>
            </a:pPr>
            <a:r>
              <a:rPr lang="sv-SE" dirty="0" smtClean="0"/>
              <a:t>”</a:t>
            </a:r>
            <a:r>
              <a:rPr lang="sv-SE" dirty="0" err="1" smtClean="0"/>
              <a:t>We</a:t>
            </a:r>
            <a:r>
              <a:rPr lang="sv-SE" dirty="0" smtClean="0"/>
              <a:t> </a:t>
            </a:r>
            <a:r>
              <a:rPr lang="sv-SE" dirty="0" err="1" smtClean="0"/>
              <a:t>fail</a:t>
            </a:r>
            <a:r>
              <a:rPr lang="sv-SE" dirty="0" smtClean="0"/>
              <a:t> </a:t>
            </a:r>
            <a:r>
              <a:rPr lang="sv-SE" dirty="0" err="1" smtClean="0"/>
              <a:t>to</a:t>
            </a:r>
            <a:r>
              <a:rPr lang="sv-SE" dirty="0" smtClean="0"/>
              <a:t> </a:t>
            </a:r>
            <a:r>
              <a:rPr lang="sv-SE" dirty="0" err="1" smtClean="0"/>
              <a:t>imagine</a:t>
            </a:r>
            <a:r>
              <a:rPr lang="sv-SE" dirty="0" smtClean="0"/>
              <a:t> </a:t>
            </a:r>
            <a:r>
              <a:rPr lang="sv-SE" dirty="0" err="1" smtClean="0"/>
              <a:t>that</a:t>
            </a:r>
            <a:r>
              <a:rPr lang="sv-SE" dirty="0" smtClean="0"/>
              <a:t> Jesus </a:t>
            </a:r>
            <a:r>
              <a:rPr lang="sv-SE" dirty="0" err="1" smtClean="0"/>
              <a:t>wounds</a:t>
            </a:r>
            <a:r>
              <a:rPr lang="sv-SE" dirty="0" smtClean="0"/>
              <a:t> </a:t>
            </a:r>
            <a:r>
              <a:rPr lang="sv-SE" dirty="0" err="1" smtClean="0"/>
              <a:t>are</a:t>
            </a:r>
            <a:r>
              <a:rPr lang="sv-SE" dirty="0" smtClean="0"/>
              <a:t> </a:t>
            </a:r>
            <a:r>
              <a:rPr lang="sv-SE" dirty="0" err="1" smtClean="0"/>
              <a:t>fresh</a:t>
            </a:r>
            <a:r>
              <a:rPr lang="sv-SE" dirty="0" smtClean="0"/>
              <a:t> </a:t>
            </a:r>
            <a:r>
              <a:rPr lang="sv-SE" dirty="0" err="1" smtClean="0"/>
              <a:t>each</a:t>
            </a:r>
            <a:r>
              <a:rPr lang="sv-SE" dirty="0" smtClean="0"/>
              <a:t> </a:t>
            </a:r>
            <a:r>
              <a:rPr lang="sv-SE" dirty="0" err="1" smtClean="0"/>
              <a:t>time</a:t>
            </a:r>
            <a:r>
              <a:rPr lang="sv-SE" dirty="0" smtClean="0"/>
              <a:t> </a:t>
            </a:r>
            <a:r>
              <a:rPr lang="sv-SE" dirty="0" err="1" smtClean="0"/>
              <a:t>we</a:t>
            </a:r>
            <a:r>
              <a:rPr lang="sv-SE" dirty="0" smtClean="0"/>
              <a:t> sin and </a:t>
            </a:r>
            <a:r>
              <a:rPr lang="sv-SE" dirty="0" err="1" smtClean="0"/>
              <a:t>are</a:t>
            </a:r>
            <a:r>
              <a:rPr lang="sv-SE" dirty="0" smtClean="0"/>
              <a:t> </a:t>
            </a:r>
            <a:r>
              <a:rPr lang="sv-SE" dirty="0" err="1" smtClean="0"/>
              <a:t>sinned</a:t>
            </a:r>
            <a:r>
              <a:rPr lang="sv-SE" dirty="0" smtClean="0"/>
              <a:t> </a:t>
            </a:r>
            <a:r>
              <a:rPr lang="sv-SE" dirty="0" err="1" smtClean="0"/>
              <a:t>against</a:t>
            </a:r>
            <a:r>
              <a:rPr lang="sv-SE" dirty="0" smtClean="0"/>
              <a:t> </a:t>
            </a:r>
            <a:r>
              <a:rPr lang="sv-SE" dirty="0" err="1" smtClean="0"/>
              <a:t>even</a:t>
            </a:r>
            <a:r>
              <a:rPr lang="sv-SE" dirty="0" smtClean="0"/>
              <a:t> </a:t>
            </a:r>
            <a:r>
              <a:rPr lang="sv-SE" dirty="0" err="1" smtClean="0"/>
              <a:t>though</a:t>
            </a:r>
            <a:r>
              <a:rPr lang="sv-SE" dirty="0" smtClean="0"/>
              <a:t> </a:t>
            </a:r>
            <a:r>
              <a:rPr lang="sv-SE" dirty="0" err="1" smtClean="0"/>
              <a:t>his</a:t>
            </a:r>
            <a:r>
              <a:rPr lang="sv-SE" dirty="0" smtClean="0"/>
              <a:t> </a:t>
            </a:r>
            <a:r>
              <a:rPr lang="sv-SE" dirty="0" err="1" smtClean="0"/>
              <a:t>saving</a:t>
            </a:r>
            <a:r>
              <a:rPr lang="sv-SE" dirty="0" smtClean="0"/>
              <a:t> </a:t>
            </a:r>
            <a:r>
              <a:rPr lang="sv-SE" dirty="0" err="1" smtClean="0"/>
              <a:t>work</a:t>
            </a:r>
            <a:r>
              <a:rPr lang="sv-SE" dirty="0" smtClean="0"/>
              <a:t> </a:t>
            </a:r>
            <a:r>
              <a:rPr lang="sv-SE" dirty="0" err="1" smtClean="0"/>
              <a:t>was</a:t>
            </a:r>
            <a:r>
              <a:rPr lang="sv-SE" dirty="0" smtClean="0"/>
              <a:t> </a:t>
            </a:r>
            <a:r>
              <a:rPr lang="sv-SE" dirty="0" err="1" smtClean="0"/>
              <a:t>finished</a:t>
            </a:r>
            <a:r>
              <a:rPr lang="sv-SE" dirty="0" smtClean="0"/>
              <a:t> </a:t>
            </a:r>
            <a:r>
              <a:rPr lang="sv-SE" dirty="0" err="1" smtClean="0"/>
              <a:t>along</a:t>
            </a:r>
            <a:r>
              <a:rPr lang="sv-SE" dirty="0" smtClean="0"/>
              <a:t> </a:t>
            </a:r>
            <a:r>
              <a:rPr lang="sv-SE" dirty="0" err="1" smtClean="0"/>
              <a:t>time</a:t>
            </a:r>
            <a:r>
              <a:rPr lang="sv-SE" dirty="0" smtClean="0"/>
              <a:t> </a:t>
            </a:r>
            <a:r>
              <a:rPr lang="sv-SE" dirty="0" err="1" smtClean="0"/>
              <a:t>ago</a:t>
            </a:r>
            <a:r>
              <a:rPr lang="sv-SE" dirty="0" smtClean="0"/>
              <a:t>(…)On the cross, Jesus </a:t>
            </a:r>
            <a:r>
              <a:rPr lang="sv-SE" dirty="0" err="1" smtClean="0"/>
              <a:t>becomes</a:t>
            </a:r>
            <a:r>
              <a:rPr lang="sv-SE" dirty="0" smtClean="0"/>
              <a:t> the </a:t>
            </a:r>
            <a:r>
              <a:rPr lang="sv-SE" dirty="0" err="1" smtClean="0"/>
              <a:t>victim</a:t>
            </a:r>
            <a:r>
              <a:rPr lang="sv-SE" dirty="0"/>
              <a:t> </a:t>
            </a:r>
            <a:r>
              <a:rPr lang="sv-SE" dirty="0" smtClean="0"/>
              <a:t>and the </a:t>
            </a:r>
            <a:r>
              <a:rPr lang="sv-SE" dirty="0" err="1" smtClean="0"/>
              <a:t>victimizer</a:t>
            </a:r>
            <a:r>
              <a:rPr lang="sv-SE" dirty="0" smtClean="0"/>
              <a:t>. </a:t>
            </a:r>
            <a:r>
              <a:rPr lang="sv-SE" dirty="0" err="1" smtClean="0"/>
              <a:t>He</a:t>
            </a:r>
            <a:r>
              <a:rPr lang="sv-SE" dirty="0" smtClean="0"/>
              <a:t> </a:t>
            </a:r>
            <a:r>
              <a:rPr lang="sv-SE" dirty="0" err="1" smtClean="0"/>
              <a:t>becomes</a:t>
            </a:r>
            <a:r>
              <a:rPr lang="sv-SE" dirty="0" smtClean="0"/>
              <a:t> sin- </a:t>
            </a:r>
            <a:r>
              <a:rPr lang="sv-SE" dirty="0" err="1" smtClean="0"/>
              <a:t>he</a:t>
            </a:r>
            <a:r>
              <a:rPr lang="sv-SE" dirty="0" smtClean="0"/>
              <a:t> </a:t>
            </a:r>
            <a:r>
              <a:rPr lang="sv-SE" dirty="0" err="1" smtClean="0"/>
              <a:t>becomes</a:t>
            </a:r>
            <a:r>
              <a:rPr lang="sv-SE" dirty="0" smtClean="0"/>
              <a:t> </a:t>
            </a:r>
            <a:r>
              <a:rPr lang="sv-SE" dirty="0" err="1" smtClean="0"/>
              <a:t>genocide</a:t>
            </a:r>
            <a:r>
              <a:rPr lang="sv-SE" dirty="0" smtClean="0"/>
              <a:t>, </a:t>
            </a:r>
            <a:r>
              <a:rPr lang="sv-SE" dirty="0" err="1" smtClean="0"/>
              <a:t>pedophilia</a:t>
            </a:r>
            <a:r>
              <a:rPr lang="sv-SE" dirty="0" smtClean="0"/>
              <a:t>, </a:t>
            </a:r>
            <a:r>
              <a:rPr lang="sv-SE" dirty="0" err="1" smtClean="0"/>
              <a:t>rape</a:t>
            </a:r>
            <a:r>
              <a:rPr lang="sv-SE" dirty="0" smtClean="0"/>
              <a:t>; </a:t>
            </a:r>
            <a:r>
              <a:rPr lang="sv-SE" dirty="0" err="1" smtClean="0"/>
              <a:t>he</a:t>
            </a:r>
            <a:r>
              <a:rPr lang="sv-SE" dirty="0" smtClean="0"/>
              <a:t> </a:t>
            </a:r>
            <a:r>
              <a:rPr lang="sv-SE" dirty="0" err="1" smtClean="0"/>
              <a:t>becomes</a:t>
            </a:r>
            <a:r>
              <a:rPr lang="sv-SE" dirty="0" smtClean="0"/>
              <a:t> </a:t>
            </a:r>
            <a:r>
              <a:rPr lang="sv-SE" dirty="0" err="1" smtClean="0"/>
              <a:t>envy</a:t>
            </a:r>
            <a:r>
              <a:rPr lang="sv-SE" dirty="0" smtClean="0"/>
              <a:t>, </a:t>
            </a:r>
            <a:r>
              <a:rPr lang="sv-SE" dirty="0" err="1" smtClean="0"/>
              <a:t>rivalry</a:t>
            </a:r>
            <a:r>
              <a:rPr lang="sv-SE" dirty="0" smtClean="0"/>
              <a:t>, </a:t>
            </a:r>
            <a:r>
              <a:rPr lang="sv-SE" dirty="0" err="1" smtClean="0"/>
              <a:t>greed</a:t>
            </a:r>
            <a:r>
              <a:rPr lang="sv-SE" dirty="0" smtClean="0"/>
              <a:t>; </a:t>
            </a:r>
            <a:r>
              <a:rPr lang="sv-SE" dirty="0" err="1" smtClean="0"/>
              <a:t>he</a:t>
            </a:r>
            <a:r>
              <a:rPr lang="sv-SE" dirty="0" smtClean="0"/>
              <a:t> </a:t>
            </a:r>
            <a:r>
              <a:rPr lang="sv-SE" dirty="0" err="1" smtClean="0"/>
              <a:t>becomes</a:t>
            </a:r>
            <a:r>
              <a:rPr lang="sv-SE" dirty="0" smtClean="0"/>
              <a:t> </a:t>
            </a:r>
            <a:r>
              <a:rPr lang="sv-SE" dirty="0" err="1" smtClean="0"/>
              <a:t>white</a:t>
            </a:r>
            <a:r>
              <a:rPr lang="sv-SE" dirty="0" smtClean="0"/>
              <a:t> lies, </a:t>
            </a:r>
            <a:r>
              <a:rPr lang="sv-SE" dirty="0" err="1" smtClean="0"/>
              <a:t>unfaithfullness</a:t>
            </a:r>
            <a:r>
              <a:rPr lang="sv-SE" dirty="0" smtClean="0"/>
              <a:t>, </a:t>
            </a:r>
            <a:r>
              <a:rPr lang="sv-SE" dirty="0" err="1" smtClean="0"/>
              <a:t>lost</a:t>
            </a:r>
            <a:r>
              <a:rPr lang="sv-SE" dirty="0" smtClean="0"/>
              <a:t> </a:t>
            </a:r>
            <a:r>
              <a:rPr lang="sv-SE" dirty="0" err="1" smtClean="0"/>
              <a:t>innocence</a:t>
            </a:r>
            <a:r>
              <a:rPr lang="sv-SE" dirty="0" smtClean="0"/>
              <a:t>,- so </a:t>
            </a:r>
            <a:r>
              <a:rPr lang="sv-SE" dirty="0" err="1" smtClean="0"/>
              <a:t>that</a:t>
            </a:r>
            <a:r>
              <a:rPr lang="sv-SE" dirty="0" smtClean="0"/>
              <a:t> </a:t>
            </a:r>
            <a:r>
              <a:rPr lang="sv-SE" dirty="0" err="1" smtClean="0"/>
              <a:t>we</a:t>
            </a:r>
            <a:r>
              <a:rPr lang="sv-SE" dirty="0" smtClean="0"/>
              <a:t> </a:t>
            </a:r>
            <a:r>
              <a:rPr lang="sv-SE" dirty="0" err="1" smtClean="0"/>
              <a:t>can</a:t>
            </a:r>
            <a:r>
              <a:rPr lang="sv-SE" dirty="0" smtClean="0"/>
              <a:t> </a:t>
            </a:r>
            <a:r>
              <a:rPr lang="sv-SE" dirty="0" err="1" smtClean="0"/>
              <a:t>that</a:t>
            </a:r>
            <a:r>
              <a:rPr lang="sv-SE" dirty="0" smtClean="0"/>
              <a:t> </a:t>
            </a:r>
            <a:r>
              <a:rPr lang="sv-SE" dirty="0" err="1" smtClean="0"/>
              <a:t>we</a:t>
            </a:r>
            <a:r>
              <a:rPr lang="sv-SE" dirty="0" smtClean="0"/>
              <a:t> </a:t>
            </a:r>
            <a:r>
              <a:rPr lang="sv-SE" dirty="0" err="1" smtClean="0"/>
              <a:t>can</a:t>
            </a:r>
            <a:r>
              <a:rPr lang="sv-SE" dirty="0" smtClean="0"/>
              <a:t> </a:t>
            </a:r>
            <a:r>
              <a:rPr lang="sv-SE" dirty="0" err="1" smtClean="0"/>
              <a:t>become</a:t>
            </a:r>
            <a:r>
              <a:rPr lang="sv-SE" dirty="0" smtClean="0"/>
              <a:t> </a:t>
            </a:r>
            <a:r>
              <a:rPr lang="sv-SE" dirty="0" err="1" smtClean="0"/>
              <a:t>God’s</a:t>
            </a:r>
            <a:r>
              <a:rPr lang="sv-SE" dirty="0" smtClean="0"/>
              <a:t> </a:t>
            </a:r>
            <a:r>
              <a:rPr lang="sv-SE" dirty="0" err="1" smtClean="0"/>
              <a:t>righeousness</a:t>
            </a:r>
            <a:r>
              <a:rPr lang="sv-SE" dirty="0" smtClean="0"/>
              <a:t>. Jesus </a:t>
            </a:r>
            <a:r>
              <a:rPr lang="sv-SE" dirty="0" err="1" smtClean="0"/>
              <a:t>walks</a:t>
            </a:r>
            <a:r>
              <a:rPr lang="sv-SE" dirty="0" smtClean="0"/>
              <a:t> the green mile </a:t>
            </a:r>
            <a:r>
              <a:rPr lang="sv-SE" dirty="0" err="1" smtClean="0"/>
              <a:t>to</a:t>
            </a:r>
            <a:r>
              <a:rPr lang="sv-SE" dirty="0" smtClean="0"/>
              <a:t> the </a:t>
            </a:r>
            <a:r>
              <a:rPr lang="sv-SE" dirty="0" err="1" smtClean="0"/>
              <a:t>electric</a:t>
            </a:r>
            <a:r>
              <a:rPr lang="sv-SE" dirty="0" smtClean="0"/>
              <a:t> </a:t>
            </a:r>
            <a:r>
              <a:rPr lang="sv-SE" dirty="0" err="1" smtClean="0"/>
              <a:t>chair</a:t>
            </a:r>
            <a:r>
              <a:rPr lang="sv-SE" dirty="0" smtClean="0"/>
              <a:t>, </a:t>
            </a:r>
            <a:r>
              <a:rPr lang="sv-SE" dirty="0" err="1" smtClean="0"/>
              <a:t>to</a:t>
            </a:r>
            <a:r>
              <a:rPr lang="sv-SE" dirty="0" smtClean="0"/>
              <a:t> </a:t>
            </a:r>
            <a:r>
              <a:rPr lang="sv-SE" dirty="0" err="1" smtClean="0"/>
              <a:t>Colombine</a:t>
            </a:r>
            <a:r>
              <a:rPr lang="sv-SE" dirty="0" smtClean="0"/>
              <a:t>, </a:t>
            </a:r>
            <a:r>
              <a:rPr lang="sv-SE" dirty="0" err="1" smtClean="0"/>
              <a:t>to</a:t>
            </a:r>
            <a:r>
              <a:rPr lang="sv-SE" dirty="0" smtClean="0"/>
              <a:t> Auschwitz, </a:t>
            </a:r>
            <a:r>
              <a:rPr lang="sv-SE" dirty="0" err="1" smtClean="0"/>
              <a:t>to</a:t>
            </a:r>
            <a:r>
              <a:rPr lang="sv-SE" dirty="0" smtClean="0"/>
              <a:t> the </a:t>
            </a:r>
            <a:r>
              <a:rPr lang="sv-SE" dirty="0" err="1" smtClean="0"/>
              <a:t>room</a:t>
            </a:r>
            <a:r>
              <a:rPr lang="sv-SE" dirty="0" smtClean="0"/>
              <a:t> </a:t>
            </a:r>
            <a:r>
              <a:rPr lang="sv-SE" dirty="0" err="1" smtClean="0"/>
              <a:t>covered</a:t>
            </a:r>
            <a:r>
              <a:rPr lang="sv-SE" dirty="0" smtClean="0"/>
              <a:t> </a:t>
            </a:r>
            <a:r>
              <a:rPr lang="sv-SE" dirty="0" err="1" smtClean="0"/>
              <a:t>with</a:t>
            </a:r>
            <a:r>
              <a:rPr lang="sv-SE" dirty="0" smtClean="0"/>
              <a:t> </a:t>
            </a:r>
            <a:r>
              <a:rPr lang="sv-SE" dirty="0" err="1" smtClean="0"/>
              <a:t>blood</a:t>
            </a:r>
            <a:r>
              <a:rPr lang="sv-SE" dirty="0" smtClean="0"/>
              <a:t> </a:t>
            </a:r>
            <a:r>
              <a:rPr lang="sv-SE" dirty="0" err="1" smtClean="0"/>
              <a:t>where</a:t>
            </a:r>
            <a:r>
              <a:rPr lang="sv-SE" dirty="0" smtClean="0"/>
              <a:t> the </a:t>
            </a:r>
            <a:r>
              <a:rPr lang="sv-SE" dirty="0" err="1" smtClean="0"/>
              <a:t>cut</a:t>
            </a:r>
            <a:r>
              <a:rPr lang="sv-SE" dirty="0" smtClean="0"/>
              <a:t> </a:t>
            </a:r>
            <a:r>
              <a:rPr lang="sv-SE" dirty="0" err="1" smtClean="0"/>
              <a:t>girl</a:t>
            </a:r>
            <a:r>
              <a:rPr lang="sv-SE" dirty="0" smtClean="0"/>
              <a:t> sits </a:t>
            </a:r>
            <a:r>
              <a:rPr lang="sv-SE" dirty="0" err="1" smtClean="0"/>
              <a:t>crying</a:t>
            </a:r>
            <a:r>
              <a:rPr lang="sv-SE" dirty="0" smtClean="0"/>
              <a:t>. </a:t>
            </a:r>
            <a:r>
              <a:rPr lang="sv-SE" dirty="0" err="1" smtClean="0"/>
              <a:t>He</a:t>
            </a:r>
            <a:r>
              <a:rPr lang="sv-SE" dirty="0" smtClean="0"/>
              <a:t> </a:t>
            </a:r>
            <a:r>
              <a:rPr lang="sv-SE" dirty="0" err="1" smtClean="0"/>
              <a:t>takes</a:t>
            </a:r>
            <a:r>
              <a:rPr lang="sv-SE" dirty="0" smtClean="0"/>
              <a:t> the chock and the </a:t>
            </a:r>
            <a:r>
              <a:rPr lang="sv-SE" dirty="0" err="1" smtClean="0"/>
              <a:t>electric</a:t>
            </a:r>
            <a:r>
              <a:rPr lang="sv-SE" dirty="0" smtClean="0"/>
              <a:t> charge. </a:t>
            </a:r>
            <a:r>
              <a:rPr lang="sv-SE" dirty="0" err="1" smtClean="0"/>
              <a:t>He</a:t>
            </a:r>
            <a:r>
              <a:rPr lang="sv-SE" dirty="0" smtClean="0"/>
              <a:t> </a:t>
            </a:r>
            <a:r>
              <a:rPr lang="sv-SE" dirty="0" err="1" smtClean="0"/>
              <a:t>takes</a:t>
            </a:r>
            <a:r>
              <a:rPr lang="sv-SE" dirty="0" smtClean="0"/>
              <a:t> the </a:t>
            </a:r>
            <a:r>
              <a:rPr lang="sv-SE" dirty="0" err="1" smtClean="0"/>
              <a:t>bullet</a:t>
            </a:r>
            <a:r>
              <a:rPr lang="sv-SE" dirty="0" smtClean="0"/>
              <a:t> </a:t>
            </a:r>
            <a:r>
              <a:rPr lang="sv-SE" dirty="0" err="1" smtClean="0"/>
              <a:t>to</a:t>
            </a:r>
            <a:r>
              <a:rPr lang="sv-SE" dirty="0" smtClean="0"/>
              <a:t> the </a:t>
            </a:r>
            <a:r>
              <a:rPr lang="sv-SE" dirty="0" err="1" smtClean="0"/>
              <a:t>head</a:t>
            </a:r>
            <a:r>
              <a:rPr lang="sv-SE" dirty="0" smtClean="0"/>
              <a:t> and </a:t>
            </a:r>
            <a:r>
              <a:rPr lang="sv-SE" dirty="0" err="1" smtClean="0"/>
              <a:t>heart</a:t>
            </a:r>
            <a:r>
              <a:rPr lang="sv-SE" dirty="0" smtClean="0"/>
              <a:t>. </a:t>
            </a:r>
            <a:r>
              <a:rPr lang="sv-SE" dirty="0" err="1" smtClean="0"/>
              <a:t>He</a:t>
            </a:r>
            <a:r>
              <a:rPr lang="sv-SE" dirty="0" smtClean="0"/>
              <a:t> </a:t>
            </a:r>
            <a:r>
              <a:rPr lang="sv-SE" dirty="0" err="1" smtClean="0"/>
              <a:t>takes</a:t>
            </a:r>
            <a:r>
              <a:rPr lang="sv-SE" dirty="0" smtClean="0"/>
              <a:t> the hit </a:t>
            </a:r>
            <a:r>
              <a:rPr lang="sv-SE" dirty="0" err="1" smtClean="0"/>
              <a:t>of</a:t>
            </a:r>
            <a:r>
              <a:rPr lang="sv-SE" dirty="0" smtClean="0"/>
              <a:t> gas in the </a:t>
            </a:r>
            <a:r>
              <a:rPr lang="sv-SE" dirty="0" err="1" smtClean="0"/>
              <a:t>Holocaust’s</a:t>
            </a:r>
            <a:r>
              <a:rPr lang="sv-SE" dirty="0" smtClean="0"/>
              <a:t> </a:t>
            </a:r>
            <a:r>
              <a:rPr lang="sv-SE" dirty="0" err="1" smtClean="0"/>
              <a:t>chamber</a:t>
            </a:r>
            <a:r>
              <a:rPr lang="sv-SE" dirty="0" smtClean="0"/>
              <a:t> </a:t>
            </a:r>
            <a:r>
              <a:rPr lang="sv-SE" dirty="0" err="1" smtClean="0"/>
              <a:t>while</a:t>
            </a:r>
            <a:r>
              <a:rPr lang="sv-SE" dirty="0" smtClean="0"/>
              <a:t> </a:t>
            </a:r>
            <a:r>
              <a:rPr lang="sv-SE" dirty="0" err="1" smtClean="0"/>
              <a:t>hanging</a:t>
            </a:r>
            <a:r>
              <a:rPr lang="sv-SE" dirty="0" smtClean="0"/>
              <a:t> in Nuremberg </a:t>
            </a:r>
            <a:r>
              <a:rPr lang="sv-SE" dirty="0" err="1" smtClean="0"/>
              <a:t>Trail’s</a:t>
            </a:r>
            <a:r>
              <a:rPr lang="sv-SE" dirty="0" smtClean="0"/>
              <a:t> </a:t>
            </a:r>
            <a:r>
              <a:rPr lang="sv-SE" dirty="0" err="1" smtClean="0"/>
              <a:t>gallows</a:t>
            </a:r>
            <a:r>
              <a:rPr lang="sv-SE" dirty="0" smtClean="0"/>
              <a:t>. </a:t>
            </a:r>
            <a:r>
              <a:rPr lang="sv-SE" dirty="0" err="1" smtClean="0"/>
              <a:t>He</a:t>
            </a:r>
            <a:r>
              <a:rPr lang="sv-SE" dirty="0" smtClean="0"/>
              <a:t> </a:t>
            </a:r>
            <a:r>
              <a:rPr lang="sv-SE" dirty="0" err="1" smtClean="0"/>
              <a:t>takes</a:t>
            </a:r>
            <a:r>
              <a:rPr lang="sv-SE" dirty="0" smtClean="0"/>
              <a:t> the </a:t>
            </a:r>
            <a:r>
              <a:rPr lang="sv-SE" dirty="0" err="1" smtClean="0"/>
              <a:t>girls</a:t>
            </a:r>
            <a:r>
              <a:rPr lang="sv-SE" dirty="0" smtClean="0"/>
              <a:t> </a:t>
            </a:r>
            <a:r>
              <a:rPr lang="sv-SE" dirty="0" err="1" smtClean="0"/>
              <a:t>razor</a:t>
            </a:r>
            <a:r>
              <a:rPr lang="sv-SE" dirty="0" smtClean="0"/>
              <a:t> </a:t>
            </a:r>
            <a:r>
              <a:rPr lang="sv-SE" dirty="0" err="1" smtClean="0"/>
              <a:t>to</a:t>
            </a:r>
            <a:r>
              <a:rPr lang="sv-SE" dirty="0" smtClean="0"/>
              <a:t> </a:t>
            </a:r>
            <a:r>
              <a:rPr lang="sv-SE" dirty="0" err="1" smtClean="0"/>
              <a:t>his</a:t>
            </a:r>
            <a:r>
              <a:rPr lang="sv-SE" dirty="0" smtClean="0"/>
              <a:t> </a:t>
            </a:r>
            <a:r>
              <a:rPr lang="sv-SE" dirty="0" err="1" smtClean="0"/>
              <a:t>flesh</a:t>
            </a:r>
            <a:r>
              <a:rPr lang="sv-SE" dirty="0" smtClean="0"/>
              <a:t>, torn </a:t>
            </a:r>
            <a:r>
              <a:rPr lang="sv-SE" dirty="0" err="1" smtClean="0"/>
              <a:t>brow</a:t>
            </a:r>
            <a:r>
              <a:rPr lang="sv-SE" dirty="0" smtClean="0"/>
              <a:t>, palms and </a:t>
            </a:r>
            <a:r>
              <a:rPr lang="sv-SE" dirty="0" err="1" smtClean="0"/>
              <a:t>side</a:t>
            </a:r>
            <a:r>
              <a:rPr lang="sv-SE" dirty="0" smtClean="0"/>
              <a:t>, </a:t>
            </a:r>
            <a:r>
              <a:rPr lang="sv-SE" dirty="0" err="1" smtClean="0"/>
              <a:t>blood</a:t>
            </a:r>
            <a:r>
              <a:rPr lang="sv-SE" dirty="0" smtClean="0"/>
              <a:t> and </a:t>
            </a:r>
            <a:r>
              <a:rPr lang="sv-SE" dirty="0" err="1" smtClean="0"/>
              <a:t>water</a:t>
            </a:r>
            <a:r>
              <a:rPr lang="sv-SE" dirty="0" smtClean="0"/>
              <a:t> </a:t>
            </a:r>
            <a:r>
              <a:rPr lang="sv-SE" dirty="0" err="1" smtClean="0"/>
              <a:t>flowing</a:t>
            </a:r>
            <a:r>
              <a:rPr lang="sv-SE" dirty="0" smtClean="0"/>
              <a:t>. It is </a:t>
            </a:r>
            <a:r>
              <a:rPr lang="sv-SE" dirty="0" err="1" smtClean="0"/>
              <a:t>finished</a:t>
            </a:r>
            <a:r>
              <a:rPr lang="sv-SE" dirty="0" smtClean="0"/>
              <a:t>.” -Paul </a:t>
            </a:r>
            <a:r>
              <a:rPr lang="sv-SE" dirty="0" err="1" smtClean="0"/>
              <a:t>Metzger</a:t>
            </a:r>
            <a:endParaRPr lang="sv-SE" dirty="0"/>
          </a:p>
        </p:txBody>
      </p:sp>
    </p:spTree>
    <p:extLst>
      <p:ext uri="{BB962C8B-B14F-4D97-AF65-F5344CB8AC3E}">
        <p14:creationId xmlns:p14="http://schemas.microsoft.com/office/powerpoint/2010/main" val="3477671664"/>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smtClean="0"/>
              <a:t>Så vill vi se hur mycket Gud hatar synd, hur mycket han älskar oss och hur djupt han sympatiserar med oss. Så skall vi se på det här:</a:t>
            </a:r>
            <a:endParaRPr lang="sv-SE" dirty="0"/>
          </a:p>
        </p:txBody>
      </p:sp>
      <p:sp>
        <p:nvSpPr>
          <p:cNvPr id="4" name="Rektangel 3"/>
          <p:cNvSpPr/>
          <p:nvPr/>
        </p:nvSpPr>
        <p:spPr>
          <a:xfrm>
            <a:off x="457200" y="1859340"/>
            <a:ext cx="8229600" cy="369332"/>
          </a:xfrm>
          <a:prstGeom prst="rect">
            <a:avLst/>
          </a:prstGeom>
        </p:spPr>
        <p:txBody>
          <a:bodyPr wrap="square">
            <a:spAutoFit/>
          </a:bodyPr>
          <a:lstStyle/>
          <a:p>
            <a:pPr>
              <a:buFontTx/>
              <a:buChar char="-"/>
            </a:pPr>
            <a:endParaRPr lang="sv-SE" dirty="0"/>
          </a:p>
        </p:txBody>
      </p:sp>
    </p:spTree>
    <p:extLst>
      <p:ext uri="{BB962C8B-B14F-4D97-AF65-F5344CB8AC3E}">
        <p14:creationId xmlns:p14="http://schemas.microsoft.com/office/powerpoint/2010/main" val="3932024113"/>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6" name="Platshållare för innehåll 5" descr="carry.cross.christ.jesus.jpg"/>
          <p:cNvPicPr>
            <a:picLocks noGrp="1" noChangeAspect="1"/>
          </p:cNvPicPr>
          <p:nvPr>
            <p:ph idx="1"/>
          </p:nvPr>
        </p:nvPicPr>
        <p:blipFill>
          <a:blip r:embed="rId2">
            <a:extLst>
              <a:ext uri="{28A0092B-C50C-407E-A947-70E740481C1C}">
                <a14:useLocalDpi xmlns:a14="http://schemas.microsoft.com/office/drawing/2010/main" val="0"/>
              </a:ext>
            </a:extLst>
          </a:blip>
          <a:srcRect l="1180" r="1180"/>
          <a:stretch>
            <a:fillRect/>
          </a:stretch>
        </p:blipFill>
        <p:spPr>
          <a:xfrm>
            <a:off x="1136650" y="274638"/>
            <a:ext cx="6335713" cy="6179637"/>
          </a:xfrm>
        </p:spPr>
      </p:pic>
    </p:spTree>
    <p:extLst>
      <p:ext uri="{BB962C8B-B14F-4D97-AF65-F5344CB8AC3E}">
        <p14:creationId xmlns:p14="http://schemas.microsoft.com/office/powerpoint/2010/main" val="4646984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Intro</a:t>
            </a:r>
            <a:endParaRPr lang="sv-SE" dirty="0"/>
          </a:p>
        </p:txBody>
      </p:sp>
      <p:sp>
        <p:nvSpPr>
          <p:cNvPr id="3" name="Platshållare för innehåll 2"/>
          <p:cNvSpPr>
            <a:spLocks noGrp="1"/>
          </p:cNvSpPr>
          <p:nvPr>
            <p:ph idx="1"/>
          </p:nvPr>
        </p:nvSpPr>
        <p:spPr/>
        <p:txBody>
          <a:bodyPr/>
          <a:lstStyle/>
          <a:p>
            <a:pPr marL="0" indent="0">
              <a:buNone/>
            </a:pPr>
            <a:r>
              <a:rPr lang="sv-SE" dirty="0" smtClean="0"/>
              <a:t>När man inom filosofiska och teologiska kretsar och skrivit och tänkt har man ibland gjort skillnad på olika sätt att formulera problemet med lidande och ondskan</a:t>
            </a:r>
          </a:p>
          <a:p>
            <a:pPr marL="0" indent="0">
              <a:buNone/>
            </a:pPr>
            <a:endParaRPr lang="sv-SE" dirty="0"/>
          </a:p>
        </p:txBody>
      </p:sp>
    </p:spTree>
    <p:extLst>
      <p:ext uri="{BB962C8B-B14F-4D97-AF65-F5344CB8AC3E}">
        <p14:creationId xmlns:p14="http://schemas.microsoft.com/office/powerpoint/2010/main" val="2107074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Intro</a:t>
            </a:r>
            <a:endParaRPr lang="sv-SE" dirty="0"/>
          </a:p>
        </p:txBody>
      </p:sp>
      <p:sp>
        <p:nvSpPr>
          <p:cNvPr id="3" name="Platshållare för innehåll 2"/>
          <p:cNvSpPr>
            <a:spLocks noGrp="1"/>
          </p:cNvSpPr>
          <p:nvPr>
            <p:ph idx="1"/>
          </p:nvPr>
        </p:nvSpPr>
        <p:spPr/>
        <p:txBody>
          <a:bodyPr/>
          <a:lstStyle/>
          <a:p>
            <a:r>
              <a:rPr lang="sv-SE" dirty="0"/>
              <a:t>Skillnaden mellan en teodicé och ett försvar</a:t>
            </a:r>
            <a:r>
              <a:rPr lang="sv-SE" dirty="0" smtClean="0"/>
              <a:t>.</a:t>
            </a:r>
          </a:p>
          <a:p>
            <a:r>
              <a:rPr lang="sv-SE" dirty="0" smtClean="0"/>
              <a:t>Skillnaden i hur man formulerar problemet:</a:t>
            </a:r>
          </a:p>
          <a:p>
            <a:pPr marL="514350" indent="-514350">
              <a:buAutoNum type="alphaLcParenR"/>
            </a:pPr>
            <a:r>
              <a:rPr lang="sv-SE" dirty="0" smtClean="0"/>
              <a:t>Vissa har menat att Gud och lidande är logiskt oförenliga. </a:t>
            </a:r>
          </a:p>
          <a:p>
            <a:pPr marL="514350" indent="-514350">
              <a:buAutoNum type="alphaLcParenR"/>
            </a:pPr>
            <a:r>
              <a:rPr lang="sv-SE" dirty="0" smtClean="0"/>
              <a:t>Andra att det lidandet i världen utgör goda bevis på att Gud troligtvis inte finns. </a:t>
            </a:r>
          </a:p>
          <a:p>
            <a:pPr marL="0" indent="0">
              <a:buNone/>
            </a:pPr>
            <a:r>
              <a:rPr lang="sv-SE" dirty="0" smtClean="0"/>
              <a:t> </a:t>
            </a:r>
            <a:endParaRPr lang="sv-SE" dirty="0"/>
          </a:p>
          <a:p>
            <a:endParaRPr lang="sv-SE" dirty="0"/>
          </a:p>
        </p:txBody>
      </p:sp>
    </p:spTree>
    <p:extLst>
      <p:ext uri="{BB962C8B-B14F-4D97-AF65-F5344CB8AC3E}">
        <p14:creationId xmlns:p14="http://schemas.microsoft.com/office/powerpoint/2010/main" val="7026398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Det logiska teodicéproblemet</a:t>
            </a:r>
            <a:endParaRPr lang="sv-SE" dirty="0"/>
          </a:p>
        </p:txBody>
      </p:sp>
      <p:sp>
        <p:nvSpPr>
          <p:cNvPr id="3" name="Platshållare för innehåll 2"/>
          <p:cNvSpPr>
            <a:spLocks noGrp="1"/>
          </p:cNvSpPr>
          <p:nvPr>
            <p:ph idx="1"/>
          </p:nvPr>
        </p:nvSpPr>
        <p:spPr/>
        <p:txBody>
          <a:bodyPr>
            <a:normAutofit/>
          </a:bodyPr>
          <a:lstStyle/>
          <a:p>
            <a:pPr marL="0" indent="0">
              <a:buNone/>
            </a:pPr>
            <a:r>
              <a:rPr lang="sv-SE" b="1" dirty="0" smtClean="0"/>
              <a:t>”</a:t>
            </a:r>
            <a:r>
              <a:rPr lang="sv-SE" dirty="0"/>
              <a:t> ”Epikuros gamla frågor kvarstår. Vill han förhindra ondska, men kan inte? Då är han maktlös. Kan han, men vill inte? Då är han illvillig. Både kan och vill han? Varifrån är då ondskan?” </a:t>
            </a:r>
            <a:r>
              <a:rPr lang="sv-SE" b="1" dirty="0" smtClean="0"/>
              <a:t>” </a:t>
            </a:r>
            <a:r>
              <a:rPr lang="sv-SE" dirty="0" smtClean="0"/>
              <a:t>(Epikuros, 341-270 f. Kr.)</a:t>
            </a:r>
            <a:endParaRPr lang="sv-SE" dirty="0"/>
          </a:p>
        </p:txBody>
      </p:sp>
    </p:spTree>
    <p:extLst>
      <p:ext uri="{BB962C8B-B14F-4D97-AF65-F5344CB8AC3E}">
        <p14:creationId xmlns:p14="http://schemas.microsoft.com/office/powerpoint/2010/main" val="9669535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Logiska forts…</a:t>
            </a:r>
            <a:endParaRPr lang="sv-SE" dirty="0"/>
          </a:p>
        </p:txBody>
      </p:sp>
      <p:sp>
        <p:nvSpPr>
          <p:cNvPr id="3" name="Platshållare för innehåll 2"/>
          <p:cNvSpPr>
            <a:spLocks noGrp="1"/>
          </p:cNvSpPr>
          <p:nvPr>
            <p:ph idx="1"/>
          </p:nvPr>
        </p:nvSpPr>
        <p:spPr/>
        <p:txBody>
          <a:bodyPr>
            <a:normAutofit fontScale="85000" lnSpcReduction="10000"/>
          </a:bodyPr>
          <a:lstStyle/>
          <a:p>
            <a:r>
              <a:rPr lang="sv-SE" dirty="0"/>
              <a:t>“I </a:t>
            </a:r>
            <a:r>
              <a:rPr lang="sv-SE" dirty="0" err="1"/>
              <a:t>think</a:t>
            </a:r>
            <a:r>
              <a:rPr lang="sv-SE" dirty="0"/>
              <a:t>, </a:t>
            </a:r>
            <a:r>
              <a:rPr lang="sv-SE" dirty="0" err="1"/>
              <a:t>however</a:t>
            </a:r>
            <a:r>
              <a:rPr lang="sv-SE" dirty="0"/>
              <a:t>, </a:t>
            </a:r>
            <a:r>
              <a:rPr lang="sv-SE" dirty="0" err="1"/>
              <a:t>that</a:t>
            </a:r>
            <a:r>
              <a:rPr lang="sv-SE" dirty="0"/>
              <a:t> a </a:t>
            </a:r>
            <a:r>
              <a:rPr lang="sv-SE" dirty="0" err="1"/>
              <a:t>more</a:t>
            </a:r>
            <a:r>
              <a:rPr lang="sv-SE" dirty="0"/>
              <a:t> </a:t>
            </a:r>
            <a:r>
              <a:rPr lang="sv-SE" dirty="0" err="1"/>
              <a:t>telling</a:t>
            </a:r>
            <a:r>
              <a:rPr lang="sv-SE" dirty="0"/>
              <a:t> </a:t>
            </a:r>
            <a:r>
              <a:rPr lang="sv-SE" dirty="0" err="1"/>
              <a:t>criticism</a:t>
            </a:r>
            <a:r>
              <a:rPr lang="sv-SE" dirty="0"/>
              <a:t> </a:t>
            </a:r>
            <a:r>
              <a:rPr lang="sv-SE" dirty="0" err="1"/>
              <a:t>can</a:t>
            </a:r>
            <a:r>
              <a:rPr lang="sv-SE" dirty="0"/>
              <a:t> be </a:t>
            </a:r>
            <a:r>
              <a:rPr lang="sv-SE" dirty="0" err="1"/>
              <a:t>made</a:t>
            </a:r>
            <a:r>
              <a:rPr lang="sv-SE" dirty="0"/>
              <a:t> by </a:t>
            </a:r>
            <a:r>
              <a:rPr lang="sv-SE" dirty="0" err="1"/>
              <a:t>way</a:t>
            </a:r>
            <a:r>
              <a:rPr lang="sv-SE" dirty="0"/>
              <a:t> </a:t>
            </a:r>
            <a:r>
              <a:rPr lang="sv-SE" dirty="0" err="1"/>
              <a:t>of</a:t>
            </a:r>
            <a:r>
              <a:rPr lang="sv-SE" dirty="0"/>
              <a:t> the </a:t>
            </a:r>
            <a:r>
              <a:rPr lang="sv-SE" dirty="0" err="1"/>
              <a:t>traditional</a:t>
            </a:r>
            <a:r>
              <a:rPr lang="sv-SE" dirty="0"/>
              <a:t> problem </a:t>
            </a:r>
            <a:r>
              <a:rPr lang="sv-SE" dirty="0" err="1"/>
              <a:t>of</a:t>
            </a:r>
            <a:r>
              <a:rPr lang="sv-SE" dirty="0"/>
              <a:t> </a:t>
            </a:r>
            <a:r>
              <a:rPr lang="sv-SE" dirty="0" err="1"/>
              <a:t>evil</a:t>
            </a:r>
            <a:r>
              <a:rPr lang="sv-SE" dirty="0"/>
              <a:t>. </a:t>
            </a:r>
            <a:r>
              <a:rPr lang="sv-SE" dirty="0" err="1"/>
              <a:t>Here</a:t>
            </a:r>
            <a:r>
              <a:rPr lang="sv-SE" dirty="0"/>
              <a:t> it </a:t>
            </a:r>
            <a:r>
              <a:rPr lang="sv-SE" dirty="0" err="1"/>
              <a:t>can</a:t>
            </a:r>
            <a:r>
              <a:rPr lang="sv-SE" dirty="0"/>
              <a:t> be </a:t>
            </a:r>
            <a:r>
              <a:rPr lang="sv-SE" dirty="0" err="1"/>
              <a:t>shown</a:t>
            </a:r>
            <a:r>
              <a:rPr lang="sv-SE" dirty="0"/>
              <a:t>, not </a:t>
            </a:r>
            <a:r>
              <a:rPr lang="sv-SE" dirty="0" err="1"/>
              <a:t>that</a:t>
            </a:r>
            <a:r>
              <a:rPr lang="sv-SE" dirty="0"/>
              <a:t> </a:t>
            </a:r>
            <a:r>
              <a:rPr lang="sv-SE" dirty="0" err="1"/>
              <a:t>religious</a:t>
            </a:r>
            <a:r>
              <a:rPr lang="sv-SE" dirty="0"/>
              <a:t> </a:t>
            </a:r>
            <a:r>
              <a:rPr lang="sv-SE" dirty="0" err="1"/>
              <a:t>belief</a:t>
            </a:r>
            <a:r>
              <a:rPr lang="sv-SE" dirty="0"/>
              <a:t> lack </a:t>
            </a:r>
            <a:r>
              <a:rPr lang="sv-SE" dirty="0" err="1"/>
              <a:t>rational</a:t>
            </a:r>
            <a:r>
              <a:rPr lang="sv-SE" dirty="0"/>
              <a:t> support, </a:t>
            </a:r>
            <a:r>
              <a:rPr lang="sv-SE" dirty="0" err="1"/>
              <a:t>but</a:t>
            </a:r>
            <a:r>
              <a:rPr lang="sv-SE" dirty="0"/>
              <a:t> </a:t>
            </a:r>
            <a:r>
              <a:rPr lang="sv-SE" dirty="0" err="1"/>
              <a:t>that</a:t>
            </a:r>
            <a:r>
              <a:rPr lang="sv-SE" dirty="0"/>
              <a:t> </a:t>
            </a:r>
            <a:r>
              <a:rPr lang="sv-SE" dirty="0" err="1"/>
              <a:t>they</a:t>
            </a:r>
            <a:r>
              <a:rPr lang="sv-SE" dirty="0"/>
              <a:t> </a:t>
            </a:r>
            <a:r>
              <a:rPr lang="sv-SE" dirty="0" err="1"/>
              <a:t>are</a:t>
            </a:r>
            <a:r>
              <a:rPr lang="sv-SE" dirty="0"/>
              <a:t> </a:t>
            </a:r>
            <a:r>
              <a:rPr lang="sv-SE" dirty="0" err="1"/>
              <a:t>positively</a:t>
            </a:r>
            <a:r>
              <a:rPr lang="sv-SE" dirty="0"/>
              <a:t> </a:t>
            </a:r>
            <a:r>
              <a:rPr lang="sv-SE" dirty="0" err="1"/>
              <a:t>irrational</a:t>
            </a:r>
            <a:r>
              <a:rPr lang="sv-SE" dirty="0"/>
              <a:t>, </a:t>
            </a:r>
            <a:r>
              <a:rPr lang="sv-SE" dirty="0" err="1"/>
              <a:t>that</a:t>
            </a:r>
            <a:r>
              <a:rPr lang="sv-SE" dirty="0"/>
              <a:t> the </a:t>
            </a:r>
            <a:r>
              <a:rPr lang="sv-SE" dirty="0" err="1"/>
              <a:t>several</a:t>
            </a:r>
            <a:r>
              <a:rPr lang="sv-SE" dirty="0"/>
              <a:t> parts </a:t>
            </a:r>
            <a:r>
              <a:rPr lang="sv-SE" dirty="0" err="1"/>
              <a:t>of</a:t>
            </a:r>
            <a:r>
              <a:rPr lang="sv-SE" dirty="0"/>
              <a:t> the </a:t>
            </a:r>
            <a:r>
              <a:rPr lang="sv-SE" dirty="0" err="1"/>
              <a:t>essential</a:t>
            </a:r>
            <a:r>
              <a:rPr lang="sv-SE" dirty="0"/>
              <a:t> </a:t>
            </a:r>
            <a:r>
              <a:rPr lang="sv-SE" dirty="0" err="1"/>
              <a:t>theological</a:t>
            </a:r>
            <a:r>
              <a:rPr lang="sv-SE" dirty="0"/>
              <a:t> </a:t>
            </a:r>
            <a:r>
              <a:rPr lang="sv-SE" dirty="0" err="1"/>
              <a:t>doctrine</a:t>
            </a:r>
            <a:r>
              <a:rPr lang="sv-SE" dirty="0"/>
              <a:t> </a:t>
            </a:r>
            <a:r>
              <a:rPr lang="sv-SE" dirty="0" err="1"/>
              <a:t>are</a:t>
            </a:r>
            <a:r>
              <a:rPr lang="sv-SE" dirty="0"/>
              <a:t> </a:t>
            </a:r>
            <a:r>
              <a:rPr lang="sv-SE" dirty="0" err="1"/>
              <a:t>inconsistent</a:t>
            </a:r>
            <a:r>
              <a:rPr lang="sv-SE" dirty="0"/>
              <a:t> </a:t>
            </a:r>
            <a:r>
              <a:rPr lang="sv-SE" dirty="0" err="1"/>
              <a:t>with</a:t>
            </a:r>
            <a:r>
              <a:rPr lang="sv-SE" dirty="0"/>
              <a:t> </a:t>
            </a:r>
            <a:r>
              <a:rPr lang="sv-SE" dirty="0" err="1"/>
              <a:t>one</a:t>
            </a:r>
            <a:r>
              <a:rPr lang="sv-SE" dirty="0"/>
              <a:t> </a:t>
            </a:r>
            <a:r>
              <a:rPr lang="sv-SE" dirty="0" err="1"/>
              <a:t>another</a:t>
            </a:r>
            <a:r>
              <a:rPr lang="sv-SE" dirty="0"/>
              <a:t>, so </a:t>
            </a:r>
            <a:r>
              <a:rPr lang="sv-SE" dirty="0" err="1"/>
              <a:t>that</a:t>
            </a:r>
            <a:r>
              <a:rPr lang="sv-SE" dirty="0"/>
              <a:t> the </a:t>
            </a:r>
            <a:r>
              <a:rPr lang="sv-SE" dirty="0" err="1"/>
              <a:t>theologian</a:t>
            </a:r>
            <a:r>
              <a:rPr lang="sv-SE" dirty="0"/>
              <a:t> </a:t>
            </a:r>
            <a:r>
              <a:rPr lang="sv-SE" dirty="0" err="1"/>
              <a:t>can</a:t>
            </a:r>
            <a:r>
              <a:rPr lang="sv-SE" dirty="0"/>
              <a:t> </a:t>
            </a:r>
            <a:r>
              <a:rPr lang="sv-SE" dirty="0" err="1"/>
              <a:t>maintain</a:t>
            </a:r>
            <a:r>
              <a:rPr lang="sv-SE" dirty="0"/>
              <a:t> </a:t>
            </a:r>
            <a:r>
              <a:rPr lang="sv-SE" dirty="0" err="1"/>
              <a:t>his</a:t>
            </a:r>
            <a:r>
              <a:rPr lang="sv-SE" dirty="0"/>
              <a:t> position as a </a:t>
            </a:r>
            <a:r>
              <a:rPr lang="sv-SE" dirty="0" err="1"/>
              <a:t>whole</a:t>
            </a:r>
            <a:r>
              <a:rPr lang="sv-SE" dirty="0"/>
              <a:t> </a:t>
            </a:r>
            <a:r>
              <a:rPr lang="sv-SE" dirty="0" err="1"/>
              <a:t>only</a:t>
            </a:r>
            <a:r>
              <a:rPr lang="sv-SE" dirty="0"/>
              <a:t> by a </a:t>
            </a:r>
            <a:r>
              <a:rPr lang="sv-SE" dirty="0" err="1"/>
              <a:t>much</a:t>
            </a:r>
            <a:r>
              <a:rPr lang="sv-SE" dirty="0"/>
              <a:t> </a:t>
            </a:r>
            <a:r>
              <a:rPr lang="sv-SE" dirty="0" err="1"/>
              <a:t>more</a:t>
            </a:r>
            <a:r>
              <a:rPr lang="sv-SE" dirty="0"/>
              <a:t> extreme </a:t>
            </a:r>
            <a:r>
              <a:rPr lang="sv-SE" dirty="0" err="1"/>
              <a:t>rejection</a:t>
            </a:r>
            <a:r>
              <a:rPr lang="sv-SE" dirty="0"/>
              <a:t> </a:t>
            </a:r>
            <a:r>
              <a:rPr lang="sv-SE" dirty="0" err="1"/>
              <a:t>of</a:t>
            </a:r>
            <a:r>
              <a:rPr lang="sv-SE" dirty="0"/>
              <a:t> </a:t>
            </a:r>
            <a:r>
              <a:rPr lang="sv-SE" dirty="0" err="1"/>
              <a:t>reason</a:t>
            </a:r>
            <a:r>
              <a:rPr lang="sv-SE" dirty="0"/>
              <a:t> </a:t>
            </a:r>
            <a:r>
              <a:rPr lang="sv-SE" dirty="0" err="1"/>
              <a:t>than</a:t>
            </a:r>
            <a:r>
              <a:rPr lang="sv-SE" dirty="0"/>
              <a:t> in the former </a:t>
            </a:r>
            <a:r>
              <a:rPr lang="sv-SE" dirty="0" err="1"/>
              <a:t>case</a:t>
            </a:r>
            <a:r>
              <a:rPr lang="sv-SE" dirty="0"/>
              <a:t>. </a:t>
            </a:r>
            <a:r>
              <a:rPr lang="sv-SE" dirty="0" err="1"/>
              <a:t>He</a:t>
            </a:r>
            <a:r>
              <a:rPr lang="sv-SE" dirty="0"/>
              <a:t> must </a:t>
            </a:r>
            <a:r>
              <a:rPr lang="sv-SE" dirty="0" err="1"/>
              <a:t>now</a:t>
            </a:r>
            <a:r>
              <a:rPr lang="sv-SE" dirty="0"/>
              <a:t> be </a:t>
            </a:r>
            <a:r>
              <a:rPr lang="sv-SE" dirty="0" err="1"/>
              <a:t>prepared</a:t>
            </a:r>
            <a:r>
              <a:rPr lang="sv-SE" dirty="0"/>
              <a:t> </a:t>
            </a:r>
            <a:r>
              <a:rPr lang="sv-SE" dirty="0" err="1"/>
              <a:t>to</a:t>
            </a:r>
            <a:r>
              <a:rPr lang="sv-SE" dirty="0"/>
              <a:t> </a:t>
            </a:r>
            <a:r>
              <a:rPr lang="sv-SE" dirty="0" err="1"/>
              <a:t>believe</a:t>
            </a:r>
            <a:r>
              <a:rPr lang="sv-SE" dirty="0"/>
              <a:t>, not </a:t>
            </a:r>
            <a:r>
              <a:rPr lang="sv-SE" dirty="0" err="1"/>
              <a:t>merely</a:t>
            </a:r>
            <a:r>
              <a:rPr lang="sv-SE" dirty="0"/>
              <a:t> </a:t>
            </a:r>
            <a:r>
              <a:rPr lang="sv-SE" dirty="0" err="1"/>
              <a:t>what</a:t>
            </a:r>
            <a:r>
              <a:rPr lang="sv-SE" dirty="0"/>
              <a:t> </a:t>
            </a:r>
            <a:r>
              <a:rPr lang="sv-SE" dirty="0" err="1"/>
              <a:t>cannot</a:t>
            </a:r>
            <a:r>
              <a:rPr lang="sv-SE" dirty="0"/>
              <a:t> be </a:t>
            </a:r>
            <a:r>
              <a:rPr lang="sv-SE" dirty="0" err="1"/>
              <a:t>proved</a:t>
            </a:r>
            <a:r>
              <a:rPr lang="sv-SE" dirty="0"/>
              <a:t>, </a:t>
            </a:r>
            <a:r>
              <a:rPr lang="sv-SE" dirty="0" err="1"/>
              <a:t>but</a:t>
            </a:r>
            <a:r>
              <a:rPr lang="sv-SE" dirty="0"/>
              <a:t> </a:t>
            </a:r>
            <a:r>
              <a:rPr lang="sv-SE" dirty="0" err="1"/>
              <a:t>what</a:t>
            </a:r>
            <a:r>
              <a:rPr lang="sv-SE" dirty="0"/>
              <a:t> </a:t>
            </a:r>
            <a:r>
              <a:rPr lang="sv-SE" dirty="0" err="1"/>
              <a:t>can</a:t>
            </a:r>
            <a:r>
              <a:rPr lang="sv-SE" dirty="0"/>
              <a:t> be </a:t>
            </a:r>
            <a:r>
              <a:rPr lang="sv-SE" dirty="0" err="1"/>
              <a:t>disproved</a:t>
            </a:r>
            <a:r>
              <a:rPr lang="sv-SE" dirty="0"/>
              <a:t> from </a:t>
            </a:r>
            <a:r>
              <a:rPr lang="sv-SE" dirty="0" err="1"/>
              <a:t>other</a:t>
            </a:r>
            <a:r>
              <a:rPr lang="sv-SE" dirty="0"/>
              <a:t> </a:t>
            </a:r>
            <a:r>
              <a:rPr lang="sv-SE" dirty="0" err="1"/>
              <a:t>beliefs</a:t>
            </a:r>
            <a:r>
              <a:rPr lang="sv-SE" dirty="0"/>
              <a:t> </a:t>
            </a:r>
            <a:r>
              <a:rPr lang="sv-SE" dirty="0" err="1"/>
              <a:t>that</a:t>
            </a:r>
            <a:r>
              <a:rPr lang="sv-SE" dirty="0"/>
              <a:t> </a:t>
            </a:r>
            <a:r>
              <a:rPr lang="sv-SE" dirty="0" err="1"/>
              <a:t>he</a:t>
            </a:r>
            <a:r>
              <a:rPr lang="sv-SE" dirty="0"/>
              <a:t> </a:t>
            </a:r>
            <a:r>
              <a:rPr lang="sv-SE" dirty="0" err="1"/>
              <a:t>holds</a:t>
            </a:r>
            <a:r>
              <a:rPr lang="sv-SE" dirty="0"/>
              <a:t>.</a:t>
            </a:r>
            <a:r>
              <a:rPr lang="sv-SE" dirty="0" smtClean="0"/>
              <a:t>”</a:t>
            </a:r>
            <a:r>
              <a:rPr lang="sv-SE" dirty="0"/>
              <a:t> </a:t>
            </a:r>
            <a:r>
              <a:rPr lang="sv-SE" dirty="0" smtClean="0"/>
              <a:t>(J.L </a:t>
            </a:r>
            <a:r>
              <a:rPr lang="sv-SE" dirty="0" err="1" smtClean="0"/>
              <a:t>Mackie</a:t>
            </a:r>
            <a:r>
              <a:rPr lang="sv-SE" dirty="0" smtClean="0"/>
              <a:t>, 1955)</a:t>
            </a:r>
            <a:endParaRPr lang="sv-SE" dirty="0"/>
          </a:p>
        </p:txBody>
      </p:sp>
    </p:spTree>
    <p:extLst>
      <p:ext uri="{BB962C8B-B14F-4D97-AF65-F5344CB8AC3E}">
        <p14:creationId xmlns:p14="http://schemas.microsoft.com/office/powerpoint/2010/main" val="19199171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2118</TotalTime>
  <Words>2647</Words>
  <Application>Microsoft Macintosh PowerPoint</Application>
  <PresentationFormat>Bildspel på skärmen (4:3)</PresentationFormat>
  <Paragraphs>153</Paragraphs>
  <Slides>57</Slides>
  <Notes>0</Notes>
  <HiddenSlides>0</HiddenSlides>
  <MMClips>0</MMClips>
  <ScaleCrop>false</ScaleCrop>
  <HeadingPairs>
    <vt:vector size="4" baseType="variant">
      <vt:variant>
        <vt:lpstr>Tema</vt:lpstr>
      </vt:variant>
      <vt:variant>
        <vt:i4>1</vt:i4>
      </vt:variant>
      <vt:variant>
        <vt:lpstr>Bildrubriker</vt:lpstr>
      </vt:variant>
      <vt:variant>
        <vt:i4>57</vt:i4>
      </vt:variant>
    </vt:vector>
  </HeadingPairs>
  <TitlesOfParts>
    <vt:vector size="58" baseType="lpstr">
      <vt:lpstr>Office-tema</vt:lpstr>
      <vt:lpstr>Lidandets Problem</vt:lpstr>
      <vt:lpstr>Översikt</vt:lpstr>
      <vt:lpstr>Intro</vt:lpstr>
      <vt:lpstr>intro</vt:lpstr>
      <vt:lpstr>PowerPoint-presentation</vt:lpstr>
      <vt:lpstr>Intro</vt:lpstr>
      <vt:lpstr>Intro</vt:lpstr>
      <vt:lpstr>Det logiska teodicéproblemet</vt:lpstr>
      <vt:lpstr>Logiska forts…</vt:lpstr>
      <vt:lpstr>Logiska forts..</vt:lpstr>
      <vt:lpstr>PowerPoint-presentation</vt:lpstr>
      <vt:lpstr>Plantingas logiska lösning</vt:lpstr>
      <vt:lpstr>Hur kan vi svara på en logisk formulering?</vt:lpstr>
      <vt:lpstr>Plantingas lösning</vt:lpstr>
      <vt:lpstr>PowerPoint-presentation</vt:lpstr>
      <vt:lpstr>PowerPoint-presentation</vt:lpstr>
      <vt:lpstr>Guds allsmäktighet</vt:lpstr>
      <vt:lpstr>PowerPoint-presentation</vt:lpstr>
      <vt:lpstr>Plantingas lösning</vt:lpstr>
      <vt:lpstr>Plantingas lösning</vt:lpstr>
      <vt:lpstr>PowerPoint-presentation</vt:lpstr>
      <vt:lpstr>Plantingas lösning</vt:lpstr>
      <vt:lpstr>Problem med lösning</vt:lpstr>
      <vt:lpstr>PowerPoint-presentation</vt:lpstr>
      <vt:lpstr>Det bevismässiga teodicéproblemet</vt:lpstr>
      <vt:lpstr>Det bevismässiga teodicéproblemet</vt:lpstr>
      <vt:lpstr>PowerPoint-presentation</vt:lpstr>
      <vt:lpstr>Lösning på det bevismässiga problemet</vt:lpstr>
      <vt:lpstr>Lösning på det bevismässiga problemet</vt:lpstr>
      <vt:lpstr>PowerPoint-presentation</vt:lpstr>
      <vt:lpstr>PowerPoint-presentation</vt:lpstr>
      <vt:lpstr>PowerPoint-presentation</vt:lpstr>
      <vt:lpstr>Problem med lösning</vt:lpstr>
      <vt:lpstr>Teologiska resurser</vt:lpstr>
      <vt:lpstr>PowerPoint-presentation</vt:lpstr>
      <vt:lpstr>PowerPoint-presentation</vt:lpstr>
      <vt:lpstr>Varför världen är ur led</vt:lpstr>
      <vt:lpstr>Varför är världen ur led?...forts</vt:lpstr>
      <vt:lpstr>PowerPoint-presentation</vt:lpstr>
      <vt:lpstr>Varför är världen ur led?...forts</vt:lpstr>
      <vt:lpstr>PowerPoint-presentation</vt:lpstr>
      <vt:lpstr>Lidande behöver inte vara meningslöst</vt:lpstr>
      <vt:lpstr>PowerPoint-presentation</vt:lpstr>
      <vt:lpstr>PowerPoint-presentation</vt:lpstr>
      <vt:lpstr>Försoningsteologi och lidande</vt:lpstr>
      <vt:lpstr>PowerPoint-presentation</vt:lpstr>
      <vt:lpstr>Guds vrede och ondska</vt:lpstr>
      <vt:lpstr>Guds kärlek och ondska</vt:lpstr>
      <vt:lpstr>Forts..</vt:lpstr>
      <vt:lpstr>Resurser från korset</vt:lpstr>
      <vt:lpstr>Guds identifikation med oss och lidande</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Lidandets Problem</dc:title>
  <dc:creator>johannes lorin</dc:creator>
  <cp:lastModifiedBy>johannes lorin</cp:lastModifiedBy>
  <cp:revision>56</cp:revision>
  <dcterms:created xsi:type="dcterms:W3CDTF">2014-10-13T20:21:26Z</dcterms:created>
  <dcterms:modified xsi:type="dcterms:W3CDTF">2014-10-26T19:18:19Z</dcterms:modified>
</cp:coreProperties>
</file>